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15" r:id="rId4"/>
    <p:sldId id="316" r:id="rId5"/>
    <p:sldId id="317" r:id="rId6"/>
    <p:sldId id="258" r:id="rId7"/>
    <p:sldId id="259" r:id="rId8"/>
    <p:sldId id="260" r:id="rId9"/>
    <p:sldId id="319" r:id="rId10"/>
    <p:sldId id="261" r:id="rId11"/>
    <p:sldId id="308" r:id="rId12"/>
    <p:sldId id="262" r:id="rId13"/>
    <p:sldId id="309" r:id="rId14"/>
    <p:sldId id="305" r:id="rId15"/>
    <p:sldId id="310" r:id="rId16"/>
    <p:sldId id="311" r:id="rId17"/>
    <p:sldId id="312" r:id="rId18"/>
    <p:sldId id="313" r:id="rId19"/>
    <p:sldId id="314" r:id="rId20"/>
    <p:sldId id="307" r:id="rId21"/>
    <p:sldId id="304" r:id="rId22"/>
    <p:sldId id="289" r:id="rId23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C9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39" d="100"/>
          <a:sy n="39" d="100"/>
        </p:scale>
        <p:origin x="123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94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95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9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419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933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110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8728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8697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703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4611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594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04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794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48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34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76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115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32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43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7868" y="693420"/>
            <a:ext cx="8136890" cy="1367155"/>
          </a:xfrm>
          <a:custGeom>
            <a:avLst/>
            <a:gdLst/>
            <a:ahLst/>
            <a:cxnLst/>
            <a:rect l="l" t="t" r="r" b="b"/>
            <a:pathLst>
              <a:path w="8136890" h="1367155">
                <a:moveTo>
                  <a:pt x="0" y="1367027"/>
                </a:moveTo>
                <a:lnTo>
                  <a:pt x="8136635" y="1367027"/>
                </a:lnTo>
                <a:lnTo>
                  <a:pt x="8136635" y="0"/>
                </a:lnTo>
                <a:lnTo>
                  <a:pt x="0" y="0"/>
                </a:lnTo>
                <a:lnTo>
                  <a:pt x="0" y="1367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373" y="198210"/>
            <a:ext cx="8195253" cy="89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200" y="1339519"/>
            <a:ext cx="8483599" cy="1778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jkf@szgyf.gov.h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4.png"/><Relationship Id="rId3" Type="http://schemas.openxmlformats.org/officeDocument/2006/relationships/slide" Target="slide20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slide" Target="slide21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ojkf@szgyf.gov.h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JKF@SZGYF.GOV.H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jkf.szgyf.gov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9465" y="1520302"/>
            <a:ext cx="734060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SZ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CIÁLIS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600" b="1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MÁN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ERŐ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ORRÁS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FEJLES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TÉSE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5917" y="718968"/>
            <a:ext cx="60909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Sz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és Gyermekvéd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lmi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Fő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gaz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atóság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4820" y="9144"/>
            <a:ext cx="323088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1973" y="5169691"/>
            <a:ext cx="4594225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J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ZT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TÉ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ÉS K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PZ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ZE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ZÉ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ET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OJK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FEL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ZN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LÓI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ZIKÖNYV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561114" y="2819400"/>
            <a:ext cx="587730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3260" marR="5080" indent="-67056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"/>
                <a:cs typeface="Arial"/>
              </a:rPr>
              <a:t>EFOP-</a:t>
            </a:r>
            <a:r>
              <a:rPr sz="3200" spc="-5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3200" spc="-15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32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200" spc="-1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10" dirty="0" smtClean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320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10" dirty="0" smtClean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3200" spc="-5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200" spc="-15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10" dirty="0" smtClean="0">
                <a:solidFill>
                  <a:srgbClr val="FFFFFF"/>
                </a:solidFill>
                <a:latin typeface="Arial"/>
                <a:cs typeface="Arial"/>
              </a:rPr>
              <a:t>00001</a:t>
            </a:r>
            <a:r>
              <a:rPr lang="hu-HU" sz="3200" spc="-10" dirty="0" smtClean="0">
                <a:solidFill>
                  <a:srgbClr val="FFFFFF"/>
                </a:solidFill>
                <a:latin typeface="Arial"/>
                <a:cs typeface="Arial"/>
              </a:rPr>
              <a:t> ÉS VEOP-7.5.1-16-2016-00001</a:t>
            </a:r>
            <a:r>
              <a:rPr sz="32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KIE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2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 smtClean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3200" spc="5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200" dirty="0" smtClean="0">
                <a:solidFill>
                  <a:srgbClr val="FFFFFF"/>
                </a:solidFill>
                <a:latin typeface="Arial"/>
                <a:cs typeface="Arial"/>
              </a:rPr>
              <a:t>EKT</a:t>
            </a:r>
            <a:r>
              <a:rPr lang="hu-HU" sz="3200" dirty="0" smtClean="0">
                <a:solidFill>
                  <a:srgbClr val="FFFFFF"/>
                </a:solidFill>
                <a:latin typeface="Arial"/>
                <a:cs typeface="Arial"/>
              </a:rPr>
              <a:t>EK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3" y="440414"/>
            <a:ext cx="84410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9410" algn="l"/>
              </a:tabLst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BAL</a:t>
            </a:r>
            <a:r>
              <a:rPr sz="3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DALI	</a:t>
            </a:r>
            <a:r>
              <a:rPr sz="3600" b="1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600" b="1" spc="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dirty="0" smtClean="0">
                <a:solidFill>
                  <a:srgbClr val="FFFFFF"/>
                </a:solidFill>
                <a:latin typeface="Arial"/>
                <a:cs typeface="Arial"/>
              </a:rPr>
              <a:t>ÜSOR</a:t>
            </a:r>
            <a:r>
              <a:rPr lang="hu-HU" sz="3600" b="1" dirty="0" smtClean="0">
                <a:solidFill>
                  <a:srgbClr val="FFFFFF"/>
                </a:solidFill>
                <a:latin typeface="Arial"/>
                <a:cs typeface="Arial"/>
              </a:rPr>
              <a:t>_1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4" y="1295400"/>
            <a:ext cx="8331172" cy="544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50000"/>
              </a:lnSpc>
            </a:pP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dsz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üs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 a</a:t>
            </a:r>
            <a:r>
              <a:rPr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táj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koz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50000"/>
              </a:lnSpc>
            </a:pP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kiv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sztott</a:t>
            </a:r>
            <a:r>
              <a:rPr spc="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üpo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tnak,</a:t>
            </a:r>
            <a:r>
              <a:rPr spc="9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spc="1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pc="114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5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üpo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tj</a:t>
            </a:r>
            <a:r>
              <a:rPr lang="hu-HU" spc="5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nak</a:t>
            </a:r>
            <a:r>
              <a:rPr spc="9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zö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pc="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érszíne</a:t>
            </a:r>
            <a:r>
              <a:rPr spc="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löli 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ktu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zíci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algn="just">
              <a:lnSpc>
                <a:spcPct val="150000"/>
              </a:lnSpc>
              <a:spcBef>
                <a:spcPts val="1200"/>
              </a:spcBef>
            </a:pPr>
            <a:r>
              <a:rPr b="1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b="1" u="sng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u="sng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u="sng" dirty="0">
                <a:latin typeface="Arial" panose="020B0604020202020204" pitchFamily="34" charset="0"/>
                <a:cs typeface="Arial" panose="020B0604020202020204" pitchFamily="34" charset="0"/>
              </a:rPr>
              <a:t>nü</a:t>
            </a:r>
            <a:r>
              <a:rPr b="1" u="sng" spc="-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u="sng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b="1" u="sng" spc="-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u="sng" dirty="0">
                <a:latin typeface="Arial" panose="020B0604020202020204" pitchFamily="34" charset="0"/>
                <a:cs typeface="Arial" panose="020B0604020202020204" pitchFamily="34" charset="0"/>
              </a:rPr>
              <a:t>nto</a:t>
            </a:r>
            <a:r>
              <a:rPr b="1" u="sng" spc="-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u="sng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b="1" u="sng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r>
              <a:rPr b="1" u="sng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b="1" u="sng" dirty="0">
                <a:latin typeface="Arial" panose="020B0604020202020204" pitchFamily="34" charset="0"/>
                <a:cs typeface="Arial" panose="020B0604020202020204" pitchFamily="34" charset="0"/>
              </a:rPr>
              <a:t>talmu</a:t>
            </a:r>
            <a:r>
              <a:rPr b="1" u="sng" spc="-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u="sng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50000"/>
              </a:lnSpc>
              <a:spcBef>
                <a:spcPts val="60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Főoldal </a:t>
            </a:r>
            <a:r>
              <a:rPr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ató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sek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pc="-2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zata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84300" marR="535305" indent="-1372235" algn="just">
              <a:lnSpc>
                <a:spcPct val="150000"/>
              </a:lnSpc>
              <a:spcBef>
                <a:spcPts val="600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b="1" spc="-4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b="1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zés</a:t>
            </a:r>
            <a:r>
              <a:rPr b="1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tős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r>
              <a:rPr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lső</a:t>
            </a:r>
            <a:r>
              <a:rPr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sre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tve</a:t>
            </a:r>
            <a:r>
              <a:rPr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pc="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pc="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beé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rk</a:t>
            </a:r>
            <a:r>
              <a:rPr spc="-1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ző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dsz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rüz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50000"/>
              </a:lnSpc>
              <a:spcBef>
                <a:spcPts val="60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Adatvédelmi tájékoztató </a:t>
            </a:r>
            <a:r>
              <a:rPr lang="hu-HU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ebben a menüpontban láthatja a személyes adatai 				kezelésére vonatkozó irányelveinket.</a:t>
            </a:r>
          </a:p>
          <a:p>
            <a:pPr marL="12700" algn="just">
              <a:lnSpc>
                <a:spcPct val="150000"/>
              </a:lnSpc>
              <a:spcBef>
                <a:spcPts val="60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Saját adatok –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itt adhatja meg </a:t>
            </a:r>
            <a:r>
              <a:rPr lang="hu-HU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hu-HU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spc="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hu-HU" spc="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hu-HU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pc="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u-HU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saját adatait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(személyes 			adatok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munkaviszonyára vonatkozó adatok,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munkakörre 			vonatkozó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adatok, véglegesítés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u-H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3" y="440414"/>
            <a:ext cx="88220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99410" algn="l"/>
              </a:tabLst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BAL</a:t>
            </a:r>
            <a:r>
              <a:rPr sz="3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DALI	</a:t>
            </a:r>
            <a:r>
              <a:rPr sz="3600" b="1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3600" b="1" spc="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b="1" dirty="0" smtClean="0">
                <a:solidFill>
                  <a:srgbClr val="FFFFFF"/>
                </a:solidFill>
                <a:latin typeface="Arial"/>
                <a:cs typeface="Arial"/>
              </a:rPr>
              <a:t>ÜSOR</a:t>
            </a:r>
            <a:r>
              <a:rPr lang="hu-HU" sz="3600" b="1" dirty="0" smtClean="0">
                <a:solidFill>
                  <a:srgbClr val="FFFFFF"/>
                </a:solidFill>
                <a:latin typeface="Arial"/>
                <a:cs typeface="Arial"/>
              </a:rPr>
              <a:t>_2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4" y="1447800"/>
            <a:ext cx="8331172" cy="3139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600"/>
              </a:spcBef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50000"/>
              </a:lnSpc>
              <a:spcBef>
                <a:spcPts val="600"/>
              </a:spcBef>
            </a:pPr>
            <a:r>
              <a:rPr lang="hu-HU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Adategyezőségi nyilatkozat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ebben a menüpontban található nyomtatványt 				hoznia kell az első képzési napra, valamint adataiban 				történt változás esetén elküldheti 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ojkf@szgyf.gov.hu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e-mail címre azonnali adatmódosítás érdekében.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50000"/>
              </a:lnSpc>
              <a:spcBef>
                <a:spcPts val="60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Jelszó megváltoztatása </a:t>
            </a:r>
            <a:r>
              <a:rPr lang="hu-HU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pc="-10" dirty="0">
                <a:latin typeface="Arial" panose="020B0604020202020204" pitchFamily="34" charset="0"/>
                <a:cs typeface="Arial" panose="020B0604020202020204" pitchFamily="34" charset="0"/>
              </a:rPr>
              <a:t>itt van lehetőség a 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belépési jelszó megváltoztatására.</a:t>
            </a:r>
            <a:endParaRPr lang="hu-HU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just">
              <a:lnSpc>
                <a:spcPct val="150000"/>
              </a:lnSpc>
              <a:spcBef>
                <a:spcPts val="600"/>
              </a:spcBef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Kijelentk</a:t>
            </a:r>
            <a:r>
              <a:rPr lang="hu-HU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zés</a:t>
            </a:r>
            <a:r>
              <a:rPr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pc="-5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u-HU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hu-HU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pc="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asz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ói</a:t>
            </a:r>
            <a:r>
              <a:rPr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fil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ól</a:t>
            </a:r>
            <a:r>
              <a:rPr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törté</a:t>
            </a:r>
            <a:r>
              <a:rPr lang="hu-HU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kilépés.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3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LEVEL</a:t>
            </a:r>
            <a:r>
              <a:rPr sz="3600" spc="-15" dirty="0"/>
              <a:t>E</a:t>
            </a:r>
            <a:r>
              <a:rPr sz="3600" dirty="0"/>
              <a:t>ZÉS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350" y="1483036"/>
            <a:ext cx="8051165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űk</a:t>
            </a:r>
            <a:r>
              <a:rPr sz="1800" spc="-10" dirty="0">
                <a:latin typeface="Arial"/>
                <a:cs typeface="Arial"/>
              </a:rPr>
              <a:t>öd</a:t>
            </a:r>
            <a:r>
              <a:rPr sz="1800" dirty="0">
                <a:latin typeface="Arial"/>
                <a:cs typeface="Arial"/>
              </a:rPr>
              <a:t>ik 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eg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ő 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vel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kc</a:t>
            </a:r>
            <a:r>
              <a:rPr sz="1800" spc="-10" dirty="0">
                <a:latin typeface="Arial"/>
                <a:cs typeface="Arial"/>
              </a:rPr>
              <a:t>ió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á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mfé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 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tra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ka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5" dirty="0">
                <a:latin typeface="Arial"/>
                <a:cs typeface="Arial"/>
              </a:rPr>
              <a:t>s: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AutoNum type="arabicPeriod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szer</a:t>
            </a:r>
            <a:r>
              <a:rPr sz="1800" spc="-10" dirty="0">
                <a:latin typeface="Arial"/>
                <a:cs typeface="Arial"/>
              </a:rPr>
              <a:t>ü</a:t>
            </a:r>
            <a:r>
              <a:rPr sz="1800" dirty="0">
                <a:latin typeface="Arial"/>
                <a:cs typeface="Arial"/>
              </a:rPr>
              <a:t>ze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s 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lső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érk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ző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üz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nítése</a:t>
            </a: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ez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lang="hu-HU" sz="1800" dirty="0" smtClean="0">
                <a:latin typeface="Arial"/>
                <a:cs typeface="Arial"/>
              </a:rPr>
              <a:t>projektirodával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(</a:t>
            </a:r>
            <a:r>
              <a:rPr sz="1400" i="1" spc="5" dirty="0">
                <a:latin typeface="Arial"/>
                <a:cs typeface="Arial"/>
              </a:rPr>
              <a:t>c</a:t>
            </a:r>
            <a:r>
              <a:rPr sz="1400" i="1" dirty="0">
                <a:latin typeface="Arial"/>
                <a:cs typeface="Arial"/>
              </a:rPr>
              <a:t>satol</a:t>
            </a:r>
            <a:r>
              <a:rPr sz="1400" i="1" spc="-10" dirty="0">
                <a:latin typeface="Arial"/>
                <a:cs typeface="Arial"/>
              </a:rPr>
              <a:t>m</a:t>
            </a:r>
            <a:r>
              <a:rPr sz="1400" i="1" dirty="0">
                <a:latin typeface="Arial"/>
                <a:cs typeface="Arial"/>
              </a:rPr>
              <a:t>á</a:t>
            </a:r>
            <a:r>
              <a:rPr sz="1400" i="1" spc="-15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y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küldése</a:t>
            </a:r>
            <a:r>
              <a:rPr sz="1400" i="1" spc="-4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is</a:t>
            </a:r>
            <a:r>
              <a:rPr sz="1400" i="1" spc="40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Arial"/>
                <a:cs typeface="Arial"/>
              </a:rPr>
              <a:t>lehet</a:t>
            </a:r>
            <a:r>
              <a:rPr sz="1400" i="1" spc="5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é</a:t>
            </a:r>
            <a:r>
              <a:rPr sz="1400" i="1" spc="-15" dirty="0">
                <a:latin typeface="Arial"/>
                <a:cs typeface="Arial"/>
              </a:rPr>
              <a:t>g</a:t>
            </a:r>
            <a:r>
              <a:rPr sz="1400" i="1" dirty="0">
                <a:latin typeface="Arial"/>
                <a:cs typeface="Arial"/>
              </a:rPr>
              <a:t>e</a:t>
            </a:r>
            <a:r>
              <a:rPr sz="1400" i="1" spc="-10" dirty="0">
                <a:latin typeface="Arial"/>
                <a:cs typeface="Arial"/>
              </a:rPr>
              <a:t>s</a:t>
            </a:r>
            <a:r>
              <a:rPr sz="1400" i="1" dirty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Elk</a:t>
            </a:r>
            <a:r>
              <a:rPr sz="1800" spc="-10" dirty="0">
                <a:latin typeface="Arial"/>
                <a:cs typeface="Arial"/>
              </a:rPr>
              <a:t>ü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ött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teki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tése</a:t>
            </a:r>
          </a:p>
        </p:txBody>
      </p:sp>
      <p:sp>
        <p:nvSpPr>
          <p:cNvPr id="4" name="object 4"/>
          <p:cNvSpPr/>
          <p:nvPr/>
        </p:nvSpPr>
        <p:spPr>
          <a:xfrm>
            <a:off x="249936" y="3285744"/>
            <a:ext cx="8665464" cy="1223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3001" y="3515105"/>
            <a:ext cx="2374265" cy="1137285"/>
          </a:xfrm>
          <a:custGeom>
            <a:avLst/>
            <a:gdLst/>
            <a:ahLst/>
            <a:cxnLst/>
            <a:rect l="l" t="t" r="r" b="b"/>
            <a:pathLst>
              <a:path w="2374265" h="1137285">
                <a:moveTo>
                  <a:pt x="111617" y="0"/>
                </a:moveTo>
                <a:lnTo>
                  <a:pt x="0" y="444758"/>
                </a:lnTo>
                <a:lnTo>
                  <a:pt x="1873239" y="914912"/>
                </a:lnTo>
                <a:lnTo>
                  <a:pt x="1817369" y="1137284"/>
                </a:lnTo>
                <a:lnTo>
                  <a:pt x="2373751" y="804041"/>
                </a:lnTo>
                <a:lnTo>
                  <a:pt x="2173807" y="470153"/>
                </a:lnTo>
                <a:lnTo>
                  <a:pt x="1984766" y="470153"/>
                </a:lnTo>
                <a:lnTo>
                  <a:pt x="111617" y="0"/>
                </a:lnTo>
                <a:close/>
              </a:path>
              <a:path w="2374265" h="1137285">
                <a:moveTo>
                  <a:pt x="2040635" y="247771"/>
                </a:moveTo>
                <a:lnTo>
                  <a:pt x="1984766" y="470153"/>
                </a:lnTo>
                <a:lnTo>
                  <a:pt x="2173807" y="470153"/>
                </a:lnTo>
                <a:lnTo>
                  <a:pt x="2040635" y="247771"/>
                </a:lnTo>
                <a:close/>
              </a:path>
            </a:pathLst>
          </a:custGeom>
          <a:solidFill>
            <a:srgbClr val="224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5109" y="3637269"/>
            <a:ext cx="1802770" cy="668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926" y="3019287"/>
            <a:ext cx="3072130" cy="1235710"/>
          </a:xfrm>
          <a:custGeom>
            <a:avLst/>
            <a:gdLst/>
            <a:ahLst/>
            <a:cxnLst/>
            <a:rect l="l" t="t" r="r" b="b"/>
            <a:pathLst>
              <a:path w="3072129" h="1235710">
                <a:moveTo>
                  <a:pt x="183334" y="708781"/>
                </a:moveTo>
                <a:lnTo>
                  <a:pt x="0" y="1051947"/>
                </a:lnTo>
                <a:lnTo>
                  <a:pt x="343174" y="1235339"/>
                </a:lnTo>
                <a:lnTo>
                  <a:pt x="303218" y="1103644"/>
                </a:lnTo>
                <a:lnTo>
                  <a:pt x="1170528" y="840373"/>
                </a:lnTo>
                <a:lnTo>
                  <a:pt x="223302" y="840373"/>
                </a:lnTo>
                <a:lnTo>
                  <a:pt x="183334" y="708781"/>
                </a:lnTo>
                <a:close/>
              </a:path>
              <a:path w="3072129" h="1235710">
                <a:moveTo>
                  <a:pt x="2991773" y="0"/>
                </a:moveTo>
                <a:lnTo>
                  <a:pt x="223302" y="840373"/>
                </a:lnTo>
                <a:lnTo>
                  <a:pt x="1170528" y="840373"/>
                </a:lnTo>
                <a:lnTo>
                  <a:pt x="3071661" y="263286"/>
                </a:lnTo>
                <a:lnTo>
                  <a:pt x="2991773" y="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1772" y="3174217"/>
            <a:ext cx="2609947" cy="861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955" y="4245102"/>
            <a:ext cx="3058795" cy="1278890"/>
          </a:xfrm>
          <a:custGeom>
            <a:avLst/>
            <a:gdLst/>
            <a:ahLst/>
            <a:cxnLst/>
            <a:rect l="l" t="t" r="r" b="b"/>
            <a:pathLst>
              <a:path w="3058795" h="1278889">
                <a:moveTo>
                  <a:pt x="1118930" y="392942"/>
                </a:moveTo>
                <a:lnTo>
                  <a:pt x="219812" y="392942"/>
                </a:lnTo>
                <a:lnTo>
                  <a:pt x="2974137" y="1278504"/>
                </a:lnTo>
                <a:lnTo>
                  <a:pt x="3058353" y="1016507"/>
                </a:lnTo>
                <a:lnTo>
                  <a:pt x="1118930" y="392942"/>
                </a:lnTo>
                <a:close/>
              </a:path>
              <a:path w="3058795" h="1278889">
                <a:moveTo>
                  <a:pt x="346124" y="0"/>
                </a:moveTo>
                <a:lnTo>
                  <a:pt x="0" y="177677"/>
                </a:lnTo>
                <a:lnTo>
                  <a:pt x="177710" y="523874"/>
                </a:lnTo>
                <a:lnTo>
                  <a:pt x="219812" y="392942"/>
                </a:lnTo>
                <a:lnTo>
                  <a:pt x="1118930" y="392942"/>
                </a:lnTo>
                <a:lnTo>
                  <a:pt x="304025" y="130932"/>
                </a:lnTo>
                <a:lnTo>
                  <a:pt x="346124" y="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5972" y="4518660"/>
            <a:ext cx="2271945" cy="827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8259" y="3962400"/>
            <a:ext cx="2749550" cy="550545"/>
          </a:xfrm>
          <a:custGeom>
            <a:avLst/>
            <a:gdLst/>
            <a:ahLst/>
            <a:cxnLst/>
            <a:rect l="l" t="t" r="r" b="b"/>
            <a:pathLst>
              <a:path w="2749550" h="550545">
                <a:moveTo>
                  <a:pt x="275081" y="0"/>
                </a:moveTo>
                <a:lnTo>
                  <a:pt x="0" y="275081"/>
                </a:lnTo>
                <a:lnTo>
                  <a:pt x="275081" y="550163"/>
                </a:lnTo>
                <a:lnTo>
                  <a:pt x="275081" y="412622"/>
                </a:lnTo>
                <a:lnTo>
                  <a:pt x="2749295" y="412622"/>
                </a:lnTo>
                <a:lnTo>
                  <a:pt x="2749295" y="137540"/>
                </a:lnTo>
                <a:lnTo>
                  <a:pt x="275081" y="137540"/>
                </a:lnTo>
                <a:lnTo>
                  <a:pt x="275081" y="0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97534" y="4158691"/>
            <a:ext cx="23298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Itt 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dsz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ú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enet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í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rni és k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ü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ld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257" y="5861613"/>
            <a:ext cx="8631555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700" dirty="0" err="1" smtClean="0">
                <a:solidFill>
                  <a:srgbClr val="FF0000"/>
                </a:solidFill>
                <a:latin typeface="Arial"/>
                <a:cs typeface="Arial"/>
              </a:rPr>
              <a:t>Fontos</a:t>
            </a:r>
            <a:r>
              <a:rPr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 err="1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700" spc="5" dirty="0" err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700" dirty="0" err="1">
                <a:solidFill>
                  <a:srgbClr val="FF0000"/>
                </a:solidFill>
                <a:latin typeface="Arial"/>
                <a:cs typeface="Arial"/>
              </a:rPr>
              <a:t>ső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1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 err="1" smtClean="0">
                <a:solidFill>
                  <a:srgbClr val="FF0000"/>
                </a:solidFill>
                <a:latin typeface="Arial"/>
                <a:cs typeface="Arial"/>
              </a:rPr>
              <a:t>leve</a:t>
            </a:r>
            <a:r>
              <a:rPr sz="1700" spc="5" dirty="0" err="1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700" dirty="0" err="1" smtClean="0">
                <a:solidFill>
                  <a:srgbClr val="FF0000"/>
                </a:solidFill>
                <a:latin typeface="Arial"/>
                <a:cs typeface="Arial"/>
              </a:rPr>
              <a:t>ez</a:t>
            </a:r>
            <a:r>
              <a:rPr sz="1700" spc="-15" dirty="0" err="1" smtClean="0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1700" dirty="0" err="1" smtClean="0">
                <a:solidFill>
                  <a:srgbClr val="FF0000"/>
                </a:solidFill>
                <a:latin typeface="Arial"/>
                <a:cs typeface="Arial"/>
              </a:rPr>
              <a:t>sek</a:t>
            </a:r>
            <a:r>
              <a:rPr sz="17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15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25" dirty="0" err="1">
                <a:solidFill>
                  <a:srgbClr val="FF0000"/>
                </a:solidFill>
                <a:latin typeface="Arial"/>
                <a:cs typeface="Arial"/>
              </a:rPr>
              <a:t>folyamatos</a:t>
            </a:r>
            <a:r>
              <a:rPr sz="1700" spc="-25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hu-HU" sz="1700" spc="-25" dirty="0" err="1">
                <a:solidFill>
                  <a:srgbClr val="FF0000"/>
                </a:solidFill>
                <a:latin typeface="Arial"/>
                <a:cs typeface="Arial"/>
              </a:rPr>
              <a:t>nyomonkövetése</a:t>
            </a:r>
            <a:r>
              <a:rPr sz="1700" spc="-25" dirty="0">
                <a:solidFill>
                  <a:srgbClr val="FF0000"/>
                </a:solidFill>
                <a:latin typeface="Arial"/>
                <a:cs typeface="Arial"/>
              </a:rPr>
              <a:t>,  mert 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7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10" dirty="0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rkezik </a:t>
            </a:r>
            <a:r>
              <a:rPr sz="17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minden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sz="1700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rendszerüzenet,   </a:t>
            </a:r>
            <a:r>
              <a:rPr sz="17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10" dirty="0" err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00" dirty="0" err="1">
                <a:solidFill>
                  <a:srgbClr val="FF0000"/>
                </a:solidFill>
                <a:latin typeface="Arial"/>
                <a:cs typeface="Arial"/>
              </a:rPr>
              <a:t>mely</a:t>
            </a:r>
            <a:r>
              <a:rPr sz="1700" dirty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sz="1700" spc="-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hu-HU" sz="1700" dirty="0" smtClean="0">
                <a:solidFill>
                  <a:srgbClr val="FF0000"/>
                </a:solidFill>
                <a:latin typeface="Arial"/>
                <a:cs typeface="Arial"/>
              </a:rPr>
              <a:t>valamilyen</a:t>
            </a:r>
            <a:r>
              <a:rPr sz="17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</a:t>
            </a:r>
            <a:r>
              <a:rPr sz="1700" spc="-18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beavatkoz</a:t>
            </a:r>
            <a:r>
              <a:rPr sz="1700" spc="5" dirty="0">
                <a:solidFill>
                  <a:srgbClr val="FF0000"/>
                </a:solidFill>
                <a:latin typeface="Arial"/>
                <a:cs typeface="Arial"/>
              </a:rPr>
              <a:t>á</a:t>
            </a:r>
            <a:r>
              <a:rPr sz="1700" spc="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700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,   </a:t>
            </a:r>
            <a:r>
              <a:rPr sz="170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evék</a:t>
            </a:r>
            <a:r>
              <a:rPr sz="1700" spc="10" dirty="0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sz="1700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700" spc="10" dirty="0">
                <a:solidFill>
                  <a:srgbClr val="FF0000"/>
                </a:solidFill>
                <a:latin typeface="Arial"/>
                <a:cs typeface="Arial"/>
              </a:rPr>
              <a:t>ég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et   </a:t>
            </a:r>
            <a:r>
              <a:rPr sz="17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igé</a:t>
            </a:r>
            <a:r>
              <a:rPr sz="1700" spc="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700" spc="-25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lő </a:t>
            </a:r>
            <a:r>
              <a:rPr sz="1700" spc="-5" dirty="0">
                <a:solidFill>
                  <a:srgbClr val="FF0000"/>
                </a:solidFill>
                <a:latin typeface="Arial"/>
                <a:cs typeface="Arial"/>
              </a:rPr>
              <a:t>tar</a:t>
            </a:r>
            <a:r>
              <a:rPr sz="17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7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700" spc="-5" dirty="0">
                <a:solidFill>
                  <a:srgbClr val="FF0000"/>
                </a:solidFill>
                <a:latin typeface="Arial"/>
                <a:cs typeface="Arial"/>
              </a:rPr>
              <a:t>om</a:t>
            </a:r>
            <a:r>
              <a:rPr sz="1700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700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7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700" spc="-10" dirty="0">
                <a:solidFill>
                  <a:srgbClr val="FF0000"/>
                </a:solidFill>
                <a:latin typeface="Arial"/>
                <a:cs typeface="Arial"/>
              </a:rPr>
              <a:t>í</a:t>
            </a:r>
            <a:r>
              <a:rPr sz="1700" spc="-1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7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3" y="198210"/>
            <a:ext cx="8415439" cy="798566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dirty="0" smtClean="0"/>
              <a:t>ADATVÉDELMI TÁJÉKOZTATÓ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27891" y="1828800"/>
            <a:ext cx="856192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hu-HU" dirty="0" smtClean="0">
                <a:latin typeface="Arial"/>
                <a:cs typeface="Arial"/>
              </a:rPr>
              <a:t>Ebben a pontban olvashatja el az EFOP-3.8.2-16-2016-00001 és a VEKOP-7.5.1-16-2016-00001 kiemelt projektek adatkezelési irányelveit.</a:t>
            </a:r>
            <a:endParaRPr sz="1800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3750" t="31359" r="2083" b="29029"/>
          <a:stretch/>
        </p:blipFill>
        <p:spPr>
          <a:xfrm>
            <a:off x="25400" y="2667000"/>
            <a:ext cx="9070788" cy="22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3" y="198210"/>
            <a:ext cx="8415439" cy="798566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dirty="0" smtClean="0"/>
              <a:t>SAJÁT ADATOK_1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85887" y="1340189"/>
            <a:ext cx="850161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„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Saját adatok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menüpont „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Személyes adatok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” almenüpontjában viheti fel és ellenőrizheti a személyes adatokat.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bal </a:t>
            </a:r>
            <a:r>
              <a:rPr lang="hu-HU" u="sng" dirty="0">
                <a:latin typeface="Arial" panose="020B0604020202020204" pitchFamily="34" charset="0"/>
                <a:cs typeface="Arial" panose="020B0604020202020204" pitchFamily="34" charset="0"/>
              </a:rPr>
              <a:t>oldali menüsor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ban és a </a:t>
            </a:r>
            <a:r>
              <a:rPr lang="hu-HU" u="sng" dirty="0">
                <a:latin typeface="Arial" panose="020B0604020202020204" pitchFamily="34" charset="0"/>
                <a:cs typeface="Arial" panose="020B0604020202020204" pitchFamily="34" charset="0"/>
              </a:rPr>
              <a:t>felső ábrán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nyomon követhetők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folyamat lépései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85887" y="2171186"/>
            <a:ext cx="8501616" cy="4524764"/>
            <a:chOff x="385887" y="2171186"/>
            <a:chExt cx="8501616" cy="4524764"/>
          </a:xfrm>
        </p:grpSpPr>
        <p:grpSp>
          <p:nvGrpSpPr>
            <p:cNvPr id="13" name="Csoportba foglalás 12"/>
            <p:cNvGrpSpPr/>
            <p:nvPr/>
          </p:nvGrpSpPr>
          <p:grpSpPr>
            <a:xfrm>
              <a:off x="385887" y="2171186"/>
              <a:ext cx="8501616" cy="4524764"/>
              <a:chOff x="385887" y="2171186"/>
              <a:chExt cx="8501616" cy="4524764"/>
            </a:xfrm>
          </p:grpSpPr>
          <p:pic>
            <p:nvPicPr>
              <p:cNvPr id="6" name="Kép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887" y="2514600"/>
                <a:ext cx="8501616" cy="4181350"/>
              </a:xfrm>
              <a:prstGeom prst="rect">
                <a:avLst/>
              </a:prstGeom>
            </p:spPr>
          </p:pic>
          <p:cxnSp>
            <p:nvCxnSpPr>
              <p:cNvPr id="7" name="Egyenes összekötő nyíllal 6"/>
              <p:cNvCxnSpPr/>
              <p:nvPr/>
            </p:nvCxnSpPr>
            <p:spPr>
              <a:xfrm flipH="1">
                <a:off x="1371600" y="2171186"/>
                <a:ext cx="304800" cy="9530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Egyenes összekötő nyíllal 9"/>
              <p:cNvCxnSpPr/>
              <p:nvPr/>
            </p:nvCxnSpPr>
            <p:spPr>
              <a:xfrm flipH="1">
                <a:off x="3276600" y="2171186"/>
                <a:ext cx="381000" cy="5720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1" name="Téglalap 10"/>
            <p:cNvSpPr/>
            <p:nvPr/>
          </p:nvSpPr>
          <p:spPr>
            <a:xfrm>
              <a:off x="5562600" y="4724400"/>
              <a:ext cx="304800" cy="76200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11"/>
            <p:cNvSpPr/>
            <p:nvPr/>
          </p:nvSpPr>
          <p:spPr>
            <a:xfrm>
              <a:off x="5562600" y="5334000"/>
              <a:ext cx="152400" cy="76200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5562600" y="5638800"/>
              <a:ext cx="228600" cy="76200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5562600" y="6400800"/>
              <a:ext cx="609600" cy="76200"/>
            </a:xfrm>
            <a:prstGeom prst="rect">
              <a:avLst/>
            </a:prstGeom>
            <a:solidFill>
              <a:srgbClr val="EEEEEE"/>
            </a:solid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90472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3" y="198210"/>
            <a:ext cx="8415439" cy="798566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dirty="0" smtClean="0"/>
              <a:t>SAJÁT ADATOK_2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96145" y="1263928"/>
            <a:ext cx="856192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„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Személyes adatok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” almenüpontban szükséges feltöltenie működési nyilvántartásba vételéről szóló igazolását (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5. számú melléklet a 8/2000. [VIII. 4.]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SzCsM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rendelethez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), avagy a nyilvántartásba vételre vonatkozó adatlapját (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számú melléklet a 8/2000. [VIII. 4.] </a:t>
            </a:r>
            <a:r>
              <a:rPr lang="hu-H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SzCsM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rendelethez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685800" y="2913590"/>
            <a:ext cx="8268044" cy="1578302"/>
            <a:chOff x="232113" y="2577199"/>
            <a:chExt cx="8753475" cy="1578302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113" y="2782180"/>
              <a:ext cx="8753475" cy="1373321"/>
            </a:xfrm>
            <a:prstGeom prst="rect">
              <a:avLst/>
            </a:prstGeom>
          </p:spPr>
        </p:pic>
        <p:sp>
          <p:nvSpPr>
            <p:cNvPr id="11" name="object 6"/>
            <p:cNvSpPr/>
            <p:nvPr/>
          </p:nvSpPr>
          <p:spPr>
            <a:xfrm rot="758218">
              <a:off x="2239049" y="2577784"/>
              <a:ext cx="2459380" cy="408797"/>
            </a:xfrm>
            <a:custGeom>
              <a:avLst/>
              <a:gdLst/>
              <a:ahLst/>
              <a:cxnLst/>
              <a:rect l="l" t="t" r="r" b="b"/>
              <a:pathLst>
                <a:path w="576579" h="550545">
                  <a:moveTo>
                    <a:pt x="300989" y="0"/>
                  </a:moveTo>
                  <a:lnTo>
                    <a:pt x="300989" y="137540"/>
                  </a:lnTo>
                  <a:lnTo>
                    <a:pt x="0" y="137540"/>
                  </a:lnTo>
                  <a:lnTo>
                    <a:pt x="0" y="412622"/>
                  </a:lnTo>
                  <a:lnTo>
                    <a:pt x="300989" y="412622"/>
                  </a:lnTo>
                  <a:lnTo>
                    <a:pt x="300989" y="550163"/>
                  </a:lnTo>
                  <a:lnTo>
                    <a:pt x="576071" y="275081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2248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Szövegdoboz 11"/>
            <p:cNvSpPr txBox="1"/>
            <p:nvPr/>
          </p:nvSpPr>
          <p:spPr>
            <a:xfrm rot="744703">
              <a:off x="2268504" y="2577199"/>
              <a:ext cx="2131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chemeClr val="bg1"/>
                  </a:solidFill>
                </a:rPr>
                <a:t>1.: Opció kiválasztása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sp>
          <p:nvSpPr>
            <p:cNvPr id="16" name="object 6"/>
            <p:cNvSpPr/>
            <p:nvPr/>
          </p:nvSpPr>
          <p:spPr>
            <a:xfrm rot="20823485">
              <a:off x="3137507" y="3652334"/>
              <a:ext cx="1549757" cy="408797"/>
            </a:xfrm>
            <a:custGeom>
              <a:avLst/>
              <a:gdLst/>
              <a:ahLst/>
              <a:cxnLst/>
              <a:rect l="l" t="t" r="r" b="b"/>
              <a:pathLst>
                <a:path w="576579" h="550545">
                  <a:moveTo>
                    <a:pt x="300989" y="0"/>
                  </a:moveTo>
                  <a:lnTo>
                    <a:pt x="300989" y="137540"/>
                  </a:lnTo>
                  <a:lnTo>
                    <a:pt x="0" y="137540"/>
                  </a:lnTo>
                  <a:lnTo>
                    <a:pt x="0" y="412622"/>
                  </a:lnTo>
                  <a:lnTo>
                    <a:pt x="300989" y="412622"/>
                  </a:lnTo>
                  <a:lnTo>
                    <a:pt x="300989" y="550163"/>
                  </a:lnTo>
                  <a:lnTo>
                    <a:pt x="576071" y="275081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2248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Szövegdoboz 16"/>
            <p:cNvSpPr txBox="1"/>
            <p:nvPr/>
          </p:nvSpPr>
          <p:spPr>
            <a:xfrm rot="20809970">
              <a:off x="3207569" y="3676302"/>
              <a:ext cx="1343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solidFill>
                    <a:schemeClr val="bg1"/>
                  </a:solidFill>
                </a:rPr>
                <a:t>2</a:t>
              </a:r>
              <a:r>
                <a:rPr lang="hu-HU" sz="1600" dirty="0" smtClean="0">
                  <a:solidFill>
                    <a:schemeClr val="bg1"/>
                  </a:solidFill>
                </a:rPr>
                <a:t>.: Tallózás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sp>
          <p:nvSpPr>
            <p:cNvPr id="20" name="object 6"/>
            <p:cNvSpPr/>
            <p:nvPr/>
          </p:nvSpPr>
          <p:spPr>
            <a:xfrm rot="10800000">
              <a:off x="7256168" y="3450555"/>
              <a:ext cx="1508370" cy="408797"/>
            </a:xfrm>
            <a:custGeom>
              <a:avLst/>
              <a:gdLst/>
              <a:ahLst/>
              <a:cxnLst/>
              <a:rect l="l" t="t" r="r" b="b"/>
              <a:pathLst>
                <a:path w="576579" h="550545">
                  <a:moveTo>
                    <a:pt x="300989" y="0"/>
                  </a:moveTo>
                  <a:lnTo>
                    <a:pt x="300989" y="137540"/>
                  </a:lnTo>
                  <a:lnTo>
                    <a:pt x="0" y="137540"/>
                  </a:lnTo>
                  <a:lnTo>
                    <a:pt x="0" y="412622"/>
                  </a:lnTo>
                  <a:lnTo>
                    <a:pt x="300989" y="412622"/>
                  </a:lnTo>
                  <a:lnTo>
                    <a:pt x="300989" y="550163"/>
                  </a:lnTo>
                  <a:lnTo>
                    <a:pt x="576071" y="275081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2248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7592659" y="3483981"/>
              <a:ext cx="1297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solidFill>
                    <a:schemeClr val="bg1"/>
                  </a:solidFill>
                </a:rPr>
                <a:t>3</a:t>
              </a:r>
              <a:r>
                <a:rPr lang="hu-HU" sz="1600" dirty="0" smtClean="0">
                  <a:solidFill>
                    <a:schemeClr val="bg1"/>
                  </a:solidFill>
                </a:rPr>
                <a:t>.: Feltöltés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Csoportba foglalás 29"/>
          <p:cNvGrpSpPr/>
          <p:nvPr/>
        </p:nvGrpSpPr>
        <p:grpSpPr>
          <a:xfrm>
            <a:off x="685800" y="4850525"/>
            <a:ext cx="8268044" cy="1833587"/>
            <a:chOff x="186691" y="4954757"/>
            <a:chExt cx="8753475" cy="1833587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691" y="5242934"/>
              <a:ext cx="8753475" cy="1545410"/>
            </a:xfrm>
            <a:prstGeom prst="rect">
              <a:avLst/>
            </a:prstGeom>
          </p:spPr>
        </p:pic>
        <p:sp>
          <p:nvSpPr>
            <p:cNvPr id="22" name="object 6"/>
            <p:cNvSpPr/>
            <p:nvPr/>
          </p:nvSpPr>
          <p:spPr>
            <a:xfrm rot="21287049">
              <a:off x="3105356" y="6207594"/>
              <a:ext cx="1549757" cy="408797"/>
            </a:xfrm>
            <a:custGeom>
              <a:avLst/>
              <a:gdLst/>
              <a:ahLst/>
              <a:cxnLst/>
              <a:rect l="l" t="t" r="r" b="b"/>
              <a:pathLst>
                <a:path w="576579" h="550545">
                  <a:moveTo>
                    <a:pt x="300989" y="0"/>
                  </a:moveTo>
                  <a:lnTo>
                    <a:pt x="300989" y="137540"/>
                  </a:lnTo>
                  <a:lnTo>
                    <a:pt x="0" y="137540"/>
                  </a:lnTo>
                  <a:lnTo>
                    <a:pt x="0" y="412622"/>
                  </a:lnTo>
                  <a:lnTo>
                    <a:pt x="300989" y="412622"/>
                  </a:lnTo>
                  <a:lnTo>
                    <a:pt x="300989" y="550163"/>
                  </a:lnTo>
                  <a:lnTo>
                    <a:pt x="576071" y="275081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2248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Szövegdoboz 22"/>
            <p:cNvSpPr txBox="1"/>
            <p:nvPr/>
          </p:nvSpPr>
          <p:spPr>
            <a:xfrm rot="21273534">
              <a:off x="3175418" y="6231562"/>
              <a:ext cx="1343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chemeClr val="bg1"/>
                  </a:solidFill>
                </a:rPr>
                <a:t>3.: Tallózás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sp>
          <p:nvSpPr>
            <p:cNvPr id="24" name="object 6"/>
            <p:cNvSpPr/>
            <p:nvPr/>
          </p:nvSpPr>
          <p:spPr>
            <a:xfrm rot="1408886">
              <a:off x="2325083" y="4973755"/>
              <a:ext cx="2459380" cy="408797"/>
            </a:xfrm>
            <a:custGeom>
              <a:avLst/>
              <a:gdLst/>
              <a:ahLst/>
              <a:cxnLst/>
              <a:rect l="l" t="t" r="r" b="b"/>
              <a:pathLst>
                <a:path w="576579" h="550545">
                  <a:moveTo>
                    <a:pt x="300989" y="0"/>
                  </a:moveTo>
                  <a:lnTo>
                    <a:pt x="300989" y="137540"/>
                  </a:lnTo>
                  <a:lnTo>
                    <a:pt x="0" y="137540"/>
                  </a:lnTo>
                  <a:lnTo>
                    <a:pt x="0" y="412622"/>
                  </a:lnTo>
                  <a:lnTo>
                    <a:pt x="300989" y="412622"/>
                  </a:lnTo>
                  <a:lnTo>
                    <a:pt x="300989" y="550163"/>
                  </a:lnTo>
                  <a:lnTo>
                    <a:pt x="576071" y="275081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2248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Szövegdoboz 24"/>
            <p:cNvSpPr txBox="1"/>
            <p:nvPr/>
          </p:nvSpPr>
          <p:spPr>
            <a:xfrm rot="1395371">
              <a:off x="2393451" y="4954757"/>
              <a:ext cx="21319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chemeClr val="bg1"/>
                  </a:solidFill>
                </a:rPr>
                <a:t>1.: Opció kiválasztása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sp>
          <p:nvSpPr>
            <p:cNvPr id="26" name="object 6"/>
            <p:cNvSpPr/>
            <p:nvPr/>
          </p:nvSpPr>
          <p:spPr>
            <a:xfrm rot="787125">
              <a:off x="2206946" y="5475252"/>
              <a:ext cx="2459380" cy="408797"/>
            </a:xfrm>
            <a:custGeom>
              <a:avLst/>
              <a:gdLst/>
              <a:ahLst/>
              <a:cxnLst/>
              <a:rect l="l" t="t" r="r" b="b"/>
              <a:pathLst>
                <a:path w="576579" h="550545">
                  <a:moveTo>
                    <a:pt x="300989" y="0"/>
                  </a:moveTo>
                  <a:lnTo>
                    <a:pt x="300989" y="137540"/>
                  </a:lnTo>
                  <a:lnTo>
                    <a:pt x="0" y="137540"/>
                  </a:lnTo>
                  <a:lnTo>
                    <a:pt x="0" y="412622"/>
                  </a:lnTo>
                  <a:lnTo>
                    <a:pt x="300989" y="412622"/>
                  </a:lnTo>
                  <a:lnTo>
                    <a:pt x="300989" y="550163"/>
                  </a:lnTo>
                  <a:lnTo>
                    <a:pt x="576071" y="275081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2248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Szövegdoboz 26"/>
            <p:cNvSpPr txBox="1"/>
            <p:nvPr/>
          </p:nvSpPr>
          <p:spPr>
            <a:xfrm rot="773610">
              <a:off x="2208927" y="5476330"/>
              <a:ext cx="2246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solidFill>
                    <a:schemeClr val="bg1"/>
                  </a:solidFill>
                </a:rPr>
                <a:t>2</a:t>
              </a:r>
              <a:r>
                <a:rPr lang="hu-HU" sz="1600" dirty="0" smtClean="0">
                  <a:solidFill>
                    <a:schemeClr val="bg1"/>
                  </a:solidFill>
                </a:rPr>
                <a:t>.: Nyilvántartási szám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sp>
          <p:nvSpPr>
            <p:cNvPr id="28" name="object 6"/>
            <p:cNvSpPr/>
            <p:nvPr/>
          </p:nvSpPr>
          <p:spPr>
            <a:xfrm rot="10800000">
              <a:off x="7210747" y="6138737"/>
              <a:ext cx="1508370" cy="408797"/>
            </a:xfrm>
            <a:custGeom>
              <a:avLst/>
              <a:gdLst/>
              <a:ahLst/>
              <a:cxnLst/>
              <a:rect l="l" t="t" r="r" b="b"/>
              <a:pathLst>
                <a:path w="576579" h="550545">
                  <a:moveTo>
                    <a:pt x="300989" y="0"/>
                  </a:moveTo>
                  <a:lnTo>
                    <a:pt x="300989" y="137540"/>
                  </a:lnTo>
                  <a:lnTo>
                    <a:pt x="0" y="137540"/>
                  </a:lnTo>
                  <a:lnTo>
                    <a:pt x="0" y="412622"/>
                  </a:lnTo>
                  <a:lnTo>
                    <a:pt x="300989" y="412622"/>
                  </a:lnTo>
                  <a:lnTo>
                    <a:pt x="300989" y="550163"/>
                  </a:lnTo>
                  <a:lnTo>
                    <a:pt x="576071" y="275081"/>
                  </a:lnTo>
                  <a:lnTo>
                    <a:pt x="300989" y="0"/>
                  </a:lnTo>
                  <a:close/>
                </a:path>
              </a:pathLst>
            </a:custGeom>
            <a:solidFill>
              <a:srgbClr val="2248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7547237" y="6172163"/>
              <a:ext cx="1297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 smtClean="0">
                  <a:solidFill>
                    <a:schemeClr val="bg1"/>
                  </a:solidFill>
                </a:rPr>
                <a:t>4.: Feltöltés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object 3"/>
          <p:cNvSpPr txBox="1"/>
          <p:nvPr/>
        </p:nvSpPr>
        <p:spPr>
          <a:xfrm>
            <a:off x="296145" y="2479234"/>
            <a:ext cx="85619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Folyamatban lévő igénylés esetén: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"/>
          <p:cNvSpPr txBox="1"/>
          <p:nvPr/>
        </p:nvSpPr>
        <p:spPr>
          <a:xfrm>
            <a:off x="296145" y="4759044"/>
            <a:ext cx="85619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Igazolás birtokában:</a:t>
            </a:r>
            <a:endParaRPr lang="hu-H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58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3" y="198210"/>
            <a:ext cx="8415439" cy="798566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dirty="0" smtClean="0"/>
              <a:t>SAJÁT ADATOK_3</a:t>
            </a:r>
            <a:endParaRPr sz="3600" dirty="0"/>
          </a:p>
        </p:txBody>
      </p:sp>
      <p:sp>
        <p:nvSpPr>
          <p:cNvPr id="33" name="object 3"/>
          <p:cNvSpPr txBox="1"/>
          <p:nvPr/>
        </p:nvSpPr>
        <p:spPr>
          <a:xfrm>
            <a:off x="327891" y="2971800"/>
            <a:ext cx="856192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Amennyiben rendszerünk hibát észlelt, azt az oldal tetején sárga szövegdobozban jelzi Önnek. (Például az 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„Ez az adószám már használatban van egy másik munkavállaló által!”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hibaüzenet esetén egy másik pályázói fiókban már megadta adószámát, és ezért nem engedi rendszerünk rögzíteni azt újabb regisztrációjában.)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560" y="4424104"/>
            <a:ext cx="5991225" cy="8763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48" y="2333625"/>
            <a:ext cx="2466975" cy="409575"/>
          </a:xfrm>
          <a:prstGeom prst="rect">
            <a:avLst/>
          </a:prstGeom>
        </p:spPr>
      </p:pic>
      <p:sp>
        <p:nvSpPr>
          <p:cNvPr id="37" name="object 3"/>
          <p:cNvSpPr txBox="1"/>
          <p:nvPr/>
        </p:nvSpPr>
        <p:spPr>
          <a:xfrm>
            <a:off x="327891" y="5542002"/>
            <a:ext cx="856192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Amennyiben rendszerünk mindent rendben talál, felajánlja a „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Tovább a 2. oldalra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” lehetőséget.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Kép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110" y="6084958"/>
            <a:ext cx="1466850" cy="4095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7891" y="1600200"/>
            <a:ext cx="856192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egyes almenüpontok kitöltését követően az oldal alján a „</a:t>
            </a:r>
            <a:r>
              <a:rPr lang="hu-HU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Mentés és ellenőrzés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” gombra kattintva ellenőrizheti, hogy minden kötelező mező kitöltésre került-e.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97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3" y="198210"/>
            <a:ext cx="8415439" cy="798566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dirty="0" smtClean="0"/>
              <a:t>SAJÁT ADATOK_4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25582" y="1340189"/>
            <a:ext cx="8561921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„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Saját adatok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” menüpont második almenüpontjában a munkaviszonyára vonatkozó adatokat adhatja meg.</a:t>
            </a:r>
          </a:p>
          <a:p>
            <a:pPr algn="just"/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Fontos,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legördülő menüben kizárólag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 a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 szervezetek jelennek meg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listában,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melyeket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szervezeti regisztráció során beregisztráltak az Online Jelentkeztetési és Képzésszervezési Felületünkre!</a:t>
            </a:r>
            <a:endParaRPr 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46" y="3002182"/>
            <a:ext cx="8561921" cy="2284378"/>
          </a:xfrm>
          <a:prstGeom prst="rect">
            <a:avLst/>
          </a:prstGeom>
        </p:spPr>
      </p:pic>
      <p:sp>
        <p:nvSpPr>
          <p:cNvPr id="9" name="object 3"/>
          <p:cNvSpPr txBox="1"/>
          <p:nvPr/>
        </p:nvSpPr>
        <p:spPr>
          <a:xfrm>
            <a:off x="316345" y="5562600"/>
            <a:ext cx="856192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Amennyiben nevelőszülői tevékenységet is folytat, úgy a nevelőszülői tevékenységére vonatkozó helyszínként a „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Személyes adatok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” almenüpontban beállított címet rendeli hozzá itt rendszerünk az Ön által kiválasztható nevelőszülői munkáltatóhoz.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31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3" y="198210"/>
            <a:ext cx="8415439" cy="798566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dirty="0" smtClean="0"/>
              <a:t>SAJÁT ADATOK_5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25582" y="1524000"/>
            <a:ext cx="8561921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3.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almenüpontban szükséges megadnia a munkakörére vonatkozó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ellátási formát, szolgáltatási formát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szolgáltatás típust és szolgáltatás altípust.</a:t>
            </a:r>
          </a:p>
          <a:p>
            <a:pPr algn="just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Fontos,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csak azok az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ellátási kapcsolatok lesznek kiválaszthatók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listából, melyeket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munkáltatója </a:t>
            </a:r>
            <a:r>
              <a:rPr lang="hu-H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előzetesen felvett </a:t>
            </a:r>
            <a:r>
              <a:rPr lang="hu-H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szervezeti regisztráció során!</a:t>
            </a:r>
            <a:endParaRPr 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2" y="3429000"/>
            <a:ext cx="8742218" cy="299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0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3" y="198210"/>
            <a:ext cx="8415439" cy="798566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dirty="0" smtClean="0"/>
              <a:t>SAJÁT ADATOK_6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25582" y="1524000"/>
            <a:ext cx="856192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4.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almenüpontban,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rendszerünk valamely korábbi menüpontban nem megfelelő adatot észlel,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akkor azt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piros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alapon „</a:t>
            </a:r>
            <a:r>
              <a:rPr lang="hu-HU" i="1" u="sng" dirty="0">
                <a:latin typeface="Arial" panose="020B0604020202020204" pitchFamily="34" charset="0"/>
                <a:cs typeface="Arial" panose="020B0604020202020204" pitchFamily="34" charset="0"/>
              </a:rPr>
              <a:t>Hiányzó adatok!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” jelzéssel látja el.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349935" y="3969603"/>
            <a:ext cx="856192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Amennyiben minden adata rögzítésre került, véglegesítheti fiókját. Ennek érdekében írja be a </a:t>
            </a: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képkódot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és kattintson rá a „</a:t>
            </a:r>
            <a:r>
              <a:rPr lang="hu-HU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Véglegesítés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” gombra.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488228" y="4495801"/>
            <a:ext cx="7758701" cy="2145934"/>
            <a:chOff x="488228" y="4495801"/>
            <a:chExt cx="7758701" cy="2145934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228" y="4648200"/>
              <a:ext cx="7758701" cy="1993535"/>
            </a:xfrm>
            <a:prstGeom prst="rect">
              <a:avLst/>
            </a:prstGeom>
          </p:spPr>
        </p:pic>
        <p:cxnSp>
          <p:nvCxnSpPr>
            <p:cNvPr id="9" name="Egyenes összekötő nyíllal 8"/>
            <p:cNvCxnSpPr/>
            <p:nvPr/>
          </p:nvCxnSpPr>
          <p:spPr>
            <a:xfrm>
              <a:off x="1600200" y="4495801"/>
              <a:ext cx="2590800" cy="16012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/>
            <p:cNvCxnSpPr/>
            <p:nvPr/>
          </p:nvCxnSpPr>
          <p:spPr>
            <a:xfrm flipH="1">
              <a:off x="4495800" y="4495801"/>
              <a:ext cx="76200" cy="18287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Csoportba foglalás 18"/>
          <p:cNvGrpSpPr/>
          <p:nvPr/>
        </p:nvGrpSpPr>
        <p:grpSpPr>
          <a:xfrm>
            <a:off x="488228" y="2057400"/>
            <a:ext cx="7758701" cy="1676401"/>
            <a:chOff x="488228" y="2133600"/>
            <a:chExt cx="7758701" cy="1676401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228" y="2286001"/>
              <a:ext cx="7758701" cy="1524000"/>
            </a:xfrm>
            <a:prstGeom prst="rect">
              <a:avLst/>
            </a:prstGeom>
          </p:spPr>
        </p:pic>
        <p:cxnSp>
          <p:nvCxnSpPr>
            <p:cNvPr id="16" name="Egyenes összekötő nyíllal 15"/>
            <p:cNvCxnSpPr/>
            <p:nvPr/>
          </p:nvCxnSpPr>
          <p:spPr>
            <a:xfrm>
              <a:off x="4343400" y="2133600"/>
              <a:ext cx="838200" cy="1066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514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47" y="61022"/>
            <a:ext cx="8195253" cy="894715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3600" spc="-295" dirty="0">
                <a:latin typeface="Arial"/>
                <a:cs typeface="Arial"/>
              </a:rPr>
              <a:t>T</a:t>
            </a:r>
            <a:r>
              <a:rPr sz="3600" spc="-5" dirty="0">
                <a:latin typeface="Arial"/>
                <a:cs typeface="Arial"/>
              </a:rPr>
              <a:t>AR</a:t>
            </a:r>
            <a:r>
              <a:rPr sz="3600" spc="-285" dirty="0">
                <a:latin typeface="Arial"/>
                <a:cs typeface="Arial"/>
              </a:rPr>
              <a:t>T</a:t>
            </a:r>
            <a:r>
              <a:rPr sz="3600" spc="-35" dirty="0">
                <a:latin typeface="Arial"/>
                <a:cs typeface="Arial"/>
              </a:rPr>
              <a:t>ALOM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457200" y="2019790"/>
            <a:ext cx="3977640" cy="553998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3"/>
          </p:nvPr>
        </p:nvSpPr>
        <p:spPr>
          <a:xfrm>
            <a:off x="4702973" y="2040478"/>
            <a:ext cx="3960467" cy="1261884"/>
          </a:xfrm>
        </p:spPr>
        <p:txBody>
          <a:bodyPr/>
          <a:lstStyle/>
          <a:p>
            <a:pPr marL="355600" indent="-342900">
              <a:lnSpc>
                <a:spcPct val="200000"/>
              </a:lnSpc>
              <a:buFont typeface="Arial"/>
              <a:buAutoNum type="arabicPeriod" startAt="9"/>
              <a:tabLst>
                <a:tab pos="355600" algn="l"/>
              </a:tabLst>
            </a:pPr>
            <a:r>
              <a:rPr lang="hu-HU" sz="1600" u="sng" spc="-10" dirty="0" smtClean="0">
                <a:hlinkClick r:id="rId3" action="ppaction://hlinksldjump"/>
              </a:rPr>
              <a:t>ADATEGYEZŐSÉGI </a:t>
            </a:r>
            <a:r>
              <a:rPr lang="hu-HU" sz="1600" u="sng" spc="-10" dirty="0">
                <a:hlinkClick r:id="rId3" action="ppaction://hlinksldjump"/>
              </a:rPr>
              <a:t>NYILATKOZAT</a:t>
            </a:r>
            <a:endParaRPr lang="hu-HU" sz="1600" u="sng" spc="-10" dirty="0"/>
          </a:p>
          <a:p>
            <a:pPr marL="355600" indent="-342900">
              <a:lnSpc>
                <a:spcPct val="200000"/>
              </a:lnSpc>
              <a:buFont typeface="Arial"/>
              <a:buAutoNum type="arabicPeriod" startAt="9"/>
              <a:tabLst>
                <a:tab pos="355600" algn="l"/>
              </a:tabLst>
            </a:pPr>
            <a:r>
              <a:rPr lang="hu-HU" sz="1600" u="sng" spc="-10" dirty="0">
                <a:hlinkClick r:id="rId4" action="ppaction://hlinksldjump"/>
              </a:rPr>
              <a:t>JELSZÓ MEGVÁLTOZTATÁSA</a:t>
            </a:r>
            <a:endParaRPr lang="hu-HU" sz="1600" u="sng" spc="-10" dirty="0"/>
          </a:p>
          <a:p>
            <a:endParaRPr lang="hu-HU" dirty="0"/>
          </a:p>
        </p:txBody>
      </p:sp>
      <p:sp>
        <p:nvSpPr>
          <p:cNvPr id="12" name="object 12"/>
          <p:cNvSpPr txBox="1"/>
          <p:nvPr/>
        </p:nvSpPr>
        <p:spPr>
          <a:xfrm>
            <a:off x="944878" y="2004060"/>
            <a:ext cx="3662358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2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lang="hu-HU" sz="1600" spc="-10" dirty="0" smtClean="0">
                <a:latin typeface="Arial"/>
                <a:cs typeface="Arial"/>
                <a:hlinkClick r:id="rId5" action="ppaction://hlinksldjump"/>
              </a:rPr>
              <a:t>REGISZTRÁCIÓ INDÍTÁSA</a:t>
            </a:r>
            <a:endParaRPr lang="hu-HU" sz="1600" spc="-10" dirty="0" smtClean="0">
              <a:latin typeface="Arial"/>
              <a:cs typeface="Arial"/>
            </a:endParaRPr>
          </a:p>
          <a:p>
            <a:pPr marL="355600" indent="-342900">
              <a:lnSpc>
                <a:spcPct val="2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lang="hu-HU" sz="1600" spc="-10" dirty="0">
                <a:latin typeface="Arial"/>
                <a:cs typeface="Arial"/>
                <a:hlinkClick r:id="rId6" action="ppaction://hlinksldjump"/>
              </a:rPr>
              <a:t>ELÉRÉSI </a:t>
            </a:r>
            <a:r>
              <a:rPr lang="hu-HU" sz="1600" spc="-10" dirty="0" smtClean="0">
                <a:latin typeface="Arial"/>
                <a:cs typeface="Arial"/>
                <a:hlinkClick r:id="rId6" action="ppaction://hlinksldjump"/>
              </a:rPr>
              <a:t>ÚT</a:t>
            </a:r>
            <a:endParaRPr sz="1600" spc="-10" dirty="0">
              <a:latin typeface="Arial"/>
              <a:cs typeface="Arial"/>
            </a:endParaRPr>
          </a:p>
          <a:p>
            <a:pPr marL="355600" indent="-342900">
              <a:lnSpc>
                <a:spcPct val="2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600" spc="-10" dirty="0" smtClean="0">
                <a:latin typeface="Arial"/>
                <a:cs typeface="Arial"/>
                <a:hlinkClick r:id="rId7" action="ppaction://hlinksldjump"/>
              </a:rPr>
              <a:t>BELÉPÉS</a:t>
            </a:r>
            <a:endParaRPr sz="1600" spc="-10" dirty="0" smtClean="0">
              <a:latin typeface="Arial"/>
              <a:cs typeface="Arial"/>
            </a:endParaRPr>
          </a:p>
          <a:p>
            <a:pPr marL="354965" indent="-342265">
              <a:lnSpc>
                <a:spcPct val="2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lang="hu-HU" sz="1600" spc="-10" dirty="0" smtClean="0">
                <a:latin typeface="Arial"/>
                <a:cs typeface="Arial"/>
                <a:hlinkClick r:id="rId8" action="ppaction://hlinksldjump"/>
              </a:rPr>
              <a:t>FŐOLDAL </a:t>
            </a:r>
            <a:r>
              <a:rPr sz="1600" spc="-10" dirty="0">
                <a:latin typeface="Arial"/>
                <a:cs typeface="Arial"/>
                <a:hlinkClick r:id="rId8" action="ppaction://hlinksldjump"/>
              </a:rPr>
              <a:t>– </a:t>
            </a:r>
            <a:r>
              <a:rPr lang="hu-HU" sz="1600" spc="-10" dirty="0">
                <a:latin typeface="Arial"/>
                <a:cs typeface="Arial"/>
                <a:hlinkClick r:id="rId8" action="ppaction://hlinksldjump"/>
              </a:rPr>
              <a:t>JELMAGYARÁZAT</a:t>
            </a:r>
            <a:endParaRPr sz="1600" spc="-10" dirty="0">
              <a:latin typeface="Arial"/>
              <a:cs typeface="Arial"/>
            </a:endParaRPr>
          </a:p>
          <a:p>
            <a:pPr marL="355600" indent="-342900">
              <a:lnSpc>
                <a:spcPct val="2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  <a:hlinkClick r:id="rId9" action="ppaction://hlinksldjump"/>
              </a:rPr>
              <a:t>BAL OLDALI MENÜSOR</a:t>
            </a:r>
            <a:endParaRPr lang="hu-HU" sz="1600" spc="-10" dirty="0">
              <a:latin typeface="Arial"/>
              <a:cs typeface="Arial"/>
            </a:endParaRPr>
          </a:p>
          <a:p>
            <a:pPr marL="355600" indent="-342900">
              <a:lnSpc>
                <a:spcPct val="2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lang="hu-HU" sz="1600" spc="-10" dirty="0" smtClean="0">
                <a:latin typeface="Arial"/>
                <a:cs typeface="Arial"/>
                <a:hlinkClick r:id="rId10" action="ppaction://hlinksldjump"/>
              </a:rPr>
              <a:t>LEVELEZÉS</a:t>
            </a:r>
            <a:endParaRPr lang="hu-HU" sz="1600" spc="-10" dirty="0" smtClean="0">
              <a:latin typeface="Arial"/>
              <a:cs typeface="Arial"/>
            </a:endParaRPr>
          </a:p>
          <a:p>
            <a:pPr marL="355600" indent="-342900">
              <a:lnSpc>
                <a:spcPct val="2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lang="hu-HU" sz="1600" spc="-10" dirty="0" smtClean="0">
                <a:latin typeface="Arial"/>
                <a:cs typeface="Arial"/>
                <a:hlinkClick r:id="rId11" action="ppaction://hlinksldjump"/>
              </a:rPr>
              <a:t>ADATVÉDELMI TÁJÉKOZTATÓ</a:t>
            </a:r>
            <a:endParaRPr lang="hu-HU" sz="1600" spc="-10" dirty="0" smtClean="0">
              <a:latin typeface="Arial"/>
              <a:cs typeface="Arial"/>
            </a:endParaRPr>
          </a:p>
          <a:p>
            <a:pPr marL="355600" indent="-342900">
              <a:lnSpc>
                <a:spcPct val="2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lang="hu-HU" sz="1600" spc="-10" dirty="0" smtClean="0">
                <a:latin typeface="Arial"/>
                <a:cs typeface="Arial"/>
                <a:hlinkClick r:id="rId12" action="ppaction://hlinksldjump"/>
              </a:rPr>
              <a:t>SAJÁT ADATOK</a:t>
            </a:r>
            <a:endParaRPr lang="hu-HU" sz="1600" spc="-10" dirty="0" smtClean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9831" y="1281683"/>
            <a:ext cx="765047" cy="765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1117274" y="1373460"/>
            <a:ext cx="764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pc="-10" dirty="0">
                <a:latin typeface="Arial"/>
                <a:cs typeface="Arial"/>
              </a:rPr>
              <a:t>A felület bemutatása </a:t>
            </a:r>
            <a:r>
              <a:rPr lang="hu-HU" spc="-10" dirty="0" smtClean="0">
                <a:latin typeface="Arial"/>
                <a:cs typeface="Arial"/>
              </a:rPr>
              <a:t>a pályázói regisztráció </a:t>
            </a:r>
            <a:r>
              <a:rPr lang="hu-HU" spc="-10" dirty="0">
                <a:latin typeface="Arial"/>
                <a:cs typeface="Arial"/>
              </a:rPr>
              <a:t>időrendi sorrendjében </a:t>
            </a:r>
            <a:r>
              <a:rPr lang="hu-HU" spc="-10" dirty="0" smtClean="0">
                <a:latin typeface="Arial"/>
                <a:cs typeface="Arial"/>
              </a:rPr>
              <a:t>történik.</a:t>
            </a:r>
            <a:endParaRPr lang="hu-HU" spc="-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2435" y="228600"/>
            <a:ext cx="8339129" cy="553998"/>
          </a:xfrm>
        </p:spPr>
        <p:txBody>
          <a:bodyPr/>
          <a:lstStyle/>
          <a:p>
            <a:r>
              <a:rPr lang="hu-HU" sz="3600" dirty="0" smtClean="0"/>
              <a:t>ADATEGYEZŐSÉGI NYILATKOZAT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86337" y="1400987"/>
            <a:ext cx="8771325" cy="1938992"/>
          </a:xfrm>
        </p:spPr>
        <p:txBody>
          <a:bodyPr/>
          <a:lstStyle/>
          <a:p>
            <a:pPr algn="just"/>
            <a:r>
              <a:rPr lang="hu-HU" sz="1800" dirty="0" smtClean="0"/>
              <a:t>Az első képzési napra szíveskedjen kinyomtatni és magával vinni az ebben a menüpontban található nyomtatványt. A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mennyiben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adataiban változás történik, a nyomtatványt ki 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kell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tölteni, és be kell küldeni az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ojkf@szgyf.gov.hu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 címre. A nyomtatvány első oldalára a rendszerben tárolt adatai kerülnek felvezetésre a nyomtatvány generálása során, a második oldalra azokat az adatokat kell felvezetni, </a:t>
            </a:r>
            <a:r>
              <a:rPr lang="hu-H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amikben változás következett be.</a:t>
            </a:r>
            <a:endParaRPr lang="hu-H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93" y="3352800"/>
            <a:ext cx="842426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3" y="198210"/>
            <a:ext cx="8415439" cy="798566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dirty="0" smtClean="0"/>
              <a:t>JELSZÓ MEGVÁLTOZTATÁSA</a:t>
            </a:r>
            <a:endParaRPr sz="36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251520" y="1469683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 menüpont alatt van lehetőség új belépési jelszó megadására.</a:t>
            </a:r>
          </a:p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Adja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 régi és új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jelszavát,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majd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kattintson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Jelszó megváltoztatása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” gombra! </a:t>
            </a:r>
          </a:p>
          <a:p>
            <a:pPr algn="just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új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jelszónak az alábbi paramétereknek kell megfelelnie: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jelszónak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legalább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 karakterből kell állnia!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jelszónak kötelezően kell tartalmaznia minimum egy kisbetűt, egy nagybetűt és egy számot!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41588"/>
            <a:ext cx="8672266" cy="24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7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914400"/>
            <a:ext cx="751014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KÉRDÉS </a:t>
            </a:r>
            <a:r>
              <a:rPr sz="2000" b="1" spc="-10" dirty="0">
                <a:solidFill>
                  <a:srgbClr val="2349AC"/>
                </a:solidFill>
                <a:latin typeface="Arial"/>
                <a:cs typeface="Arial"/>
              </a:rPr>
              <a:t>ESE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2349AC"/>
                </a:solidFill>
                <a:latin typeface="Arial"/>
                <a:cs typeface="Arial"/>
              </a:rPr>
              <a:t>É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2349AC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2349AC"/>
                </a:solidFill>
                <a:latin typeface="Arial"/>
                <a:cs typeface="Arial"/>
              </a:rPr>
              <a:t>FORD</a:t>
            </a:r>
            <a:r>
              <a:rPr sz="2000" b="1" spc="5" dirty="0" smtClean="0">
                <a:solidFill>
                  <a:srgbClr val="2349AC"/>
                </a:solidFill>
                <a:latin typeface="Arial"/>
                <a:cs typeface="Arial"/>
              </a:rPr>
              <a:t>U</a:t>
            </a:r>
            <a:r>
              <a:rPr sz="2000" b="1" dirty="0" smtClean="0">
                <a:solidFill>
                  <a:srgbClr val="2349AC"/>
                </a:solidFill>
                <a:latin typeface="Arial"/>
                <a:cs typeface="Arial"/>
              </a:rPr>
              <a:t>LJ</a:t>
            </a:r>
            <a:r>
              <a:rPr lang="hu-HU" sz="2000" b="1" dirty="0" smtClean="0">
                <a:solidFill>
                  <a:srgbClr val="2349AC"/>
                </a:solidFill>
                <a:latin typeface="Arial"/>
                <a:cs typeface="Arial"/>
              </a:rPr>
              <a:t>ON</a:t>
            </a:r>
            <a:r>
              <a:rPr sz="2000" b="1" spc="-100" dirty="0" smtClean="0">
                <a:solidFill>
                  <a:srgbClr val="234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234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RÉG</a:t>
            </a:r>
            <a:r>
              <a:rPr sz="2000" b="1" spc="-10" dirty="0">
                <a:solidFill>
                  <a:srgbClr val="2349AC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ÓS</a:t>
            </a:r>
            <a:r>
              <a:rPr sz="2000" b="1" spc="-25" dirty="0">
                <a:solidFill>
                  <a:srgbClr val="2349AC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2349AC"/>
                </a:solidFill>
                <a:latin typeface="Arial"/>
                <a:cs typeface="Arial"/>
              </a:rPr>
              <a:t>KOLLÉGÁ</a:t>
            </a:r>
            <a:r>
              <a:rPr lang="hu-HU" sz="2000" b="1" dirty="0">
                <a:solidFill>
                  <a:srgbClr val="2349AC"/>
                </a:solidFill>
                <a:latin typeface="Arial"/>
                <a:cs typeface="Arial"/>
              </a:rPr>
              <a:t>K</a:t>
            </a:r>
            <a:r>
              <a:rPr sz="2000" b="1" dirty="0" smtClean="0">
                <a:solidFill>
                  <a:srgbClr val="2349AC"/>
                </a:solidFill>
                <a:latin typeface="Arial"/>
                <a:cs typeface="Arial"/>
              </a:rPr>
              <a:t>HOZ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,</a:t>
            </a:r>
            <a:r>
              <a:rPr sz="2000" b="1" spc="-40" dirty="0">
                <a:solidFill>
                  <a:srgbClr val="2349AC"/>
                </a:solidFill>
                <a:latin typeface="Arial"/>
                <a:cs typeface="Arial"/>
              </a:rPr>
              <a:t> </a:t>
            </a:r>
            <a:r>
              <a:rPr lang="hu-HU" sz="2000" b="1" dirty="0" smtClean="0">
                <a:solidFill>
                  <a:srgbClr val="2349AC"/>
                </a:solidFill>
                <a:latin typeface="Arial"/>
                <a:cs typeface="Arial"/>
              </a:rPr>
              <a:t>VAGY</a:t>
            </a:r>
            <a:r>
              <a:rPr sz="2000" b="1" spc="-75" dirty="0" smtClean="0">
                <a:solidFill>
                  <a:srgbClr val="234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AZ </a:t>
            </a:r>
            <a:r>
              <a:rPr sz="2000" b="1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OJ</a:t>
            </a:r>
            <a:r>
              <a:rPr sz="2000" b="1" u="heavy" spc="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K</a:t>
            </a:r>
            <a:r>
              <a:rPr sz="2000" b="1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F@SZG</a:t>
            </a:r>
            <a:r>
              <a:rPr sz="2000" b="1" u="heavy" spc="-1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Y</a:t>
            </a:r>
            <a:r>
              <a:rPr sz="2000" b="1" u="heavy" spc="-2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F</a:t>
            </a:r>
            <a:r>
              <a:rPr sz="2000" b="1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.G</a:t>
            </a:r>
            <a:r>
              <a:rPr sz="2000" b="1" u="heavy" spc="-20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O</a:t>
            </a:r>
            <a:r>
              <a:rPr sz="2000" b="1" u="heavy" spc="-18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V</a:t>
            </a:r>
            <a:r>
              <a:rPr sz="2000" b="1" u="heavy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.HU</a:t>
            </a:r>
            <a:r>
              <a:rPr sz="2000" b="1" spc="2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000" b="1" spc="-5" dirty="0">
                <a:solidFill>
                  <a:srgbClr val="2349A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-MAILCÍM</a:t>
            </a:r>
            <a:r>
              <a:rPr sz="2000" b="1" spc="-10" dirty="0">
                <a:solidFill>
                  <a:srgbClr val="2349AC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N</a:t>
            </a:r>
            <a:r>
              <a:rPr sz="2000" b="1" spc="-25" dirty="0">
                <a:solidFill>
                  <a:srgbClr val="2349A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EL</a:t>
            </a:r>
            <a:r>
              <a:rPr sz="2000" b="1" spc="-10" dirty="0">
                <a:solidFill>
                  <a:srgbClr val="2349AC"/>
                </a:solidFill>
                <a:latin typeface="Arial"/>
                <a:cs typeface="Arial"/>
              </a:rPr>
              <a:t>É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2349AC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ETŐ KOLLÉGÁK</a:t>
            </a:r>
            <a:r>
              <a:rPr sz="2000" b="1" spc="5" dirty="0">
                <a:solidFill>
                  <a:srgbClr val="2349AC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2349AC"/>
                </a:solidFill>
                <a:latin typeface="Arial"/>
                <a:cs typeface="Arial"/>
              </a:rPr>
              <a:t>OZ.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4373" y="198210"/>
            <a:ext cx="8195253" cy="553998"/>
          </a:xfrm>
        </p:spPr>
        <p:txBody>
          <a:bodyPr/>
          <a:lstStyle/>
          <a:p>
            <a:r>
              <a:rPr lang="hu-HU" sz="3600" dirty="0" smtClean="0"/>
              <a:t>REGISZTRÁCIÓ INDÍTÁSA</a:t>
            </a:r>
            <a:endParaRPr lang="hu-HU" sz="36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400" y="1339519"/>
            <a:ext cx="8839200" cy="2123658"/>
          </a:xfrm>
        </p:spPr>
        <p:txBody>
          <a:bodyPr/>
          <a:lstStyle/>
          <a:p>
            <a:pPr marL="12700" algn="just">
              <a:lnSpc>
                <a:spcPct val="100000"/>
              </a:lnSpc>
            </a:pPr>
            <a:r>
              <a:rPr lang="hu-HU" sz="2400" dirty="0"/>
              <a:t>A</a:t>
            </a:r>
            <a:r>
              <a:rPr lang="hu-HU" sz="2400" spc="-140" dirty="0"/>
              <a:t> </a:t>
            </a:r>
            <a:r>
              <a:rPr lang="hu-HU" sz="2400" dirty="0"/>
              <a:t>fe</a:t>
            </a:r>
            <a:r>
              <a:rPr lang="hu-HU" sz="2400" spc="-10" dirty="0"/>
              <a:t>l</a:t>
            </a:r>
            <a:r>
              <a:rPr lang="hu-HU" sz="2400" dirty="0"/>
              <a:t>ü</a:t>
            </a:r>
            <a:r>
              <a:rPr lang="hu-HU" sz="2400" spc="-10" dirty="0"/>
              <a:t>l</a:t>
            </a:r>
            <a:r>
              <a:rPr lang="hu-HU" sz="2400" dirty="0"/>
              <a:t>et</a:t>
            </a:r>
            <a:r>
              <a:rPr lang="hu-HU" sz="2400" spc="15" dirty="0"/>
              <a:t> </a:t>
            </a:r>
            <a:r>
              <a:rPr lang="hu-HU" sz="2400" dirty="0"/>
              <a:t>kezdő</a:t>
            </a:r>
            <a:r>
              <a:rPr lang="hu-HU" sz="2400" spc="5" dirty="0"/>
              <a:t> </a:t>
            </a:r>
            <a:r>
              <a:rPr lang="hu-HU" sz="2400" dirty="0"/>
              <a:t>o</a:t>
            </a:r>
            <a:r>
              <a:rPr lang="hu-HU" sz="2400" spc="-10" dirty="0"/>
              <a:t>l</a:t>
            </a:r>
            <a:r>
              <a:rPr lang="hu-HU" sz="2400" dirty="0"/>
              <a:t>da</a:t>
            </a:r>
            <a:r>
              <a:rPr lang="hu-HU" sz="2400" spc="-10" dirty="0"/>
              <a:t>l</a:t>
            </a:r>
            <a:r>
              <a:rPr lang="hu-HU" sz="2400" dirty="0"/>
              <a:t>a</a:t>
            </a:r>
            <a:r>
              <a:rPr lang="hu-HU" sz="2400" spc="20" dirty="0"/>
              <a:t> </a:t>
            </a:r>
            <a:r>
              <a:rPr lang="hu-HU" sz="2400" dirty="0"/>
              <a:t>a következő li</a:t>
            </a:r>
            <a:r>
              <a:rPr lang="hu-HU" sz="2400" spc="-10" dirty="0"/>
              <a:t>n</a:t>
            </a:r>
            <a:r>
              <a:rPr lang="hu-HU" sz="2400" dirty="0"/>
              <a:t>ken</a:t>
            </a:r>
            <a:r>
              <a:rPr lang="hu-HU" sz="2400" spc="20" dirty="0"/>
              <a:t> </a:t>
            </a:r>
            <a:r>
              <a:rPr lang="hu-HU" sz="2400" dirty="0"/>
              <a:t>e</a:t>
            </a:r>
            <a:r>
              <a:rPr lang="hu-HU" sz="2400" spc="-10" dirty="0"/>
              <a:t>l</a:t>
            </a:r>
            <a:r>
              <a:rPr lang="hu-HU" sz="2400" dirty="0"/>
              <a:t>érhető*:</a:t>
            </a:r>
          </a:p>
          <a:p>
            <a:pPr marL="12700" algn="just">
              <a:lnSpc>
                <a:spcPct val="100000"/>
              </a:lnSpc>
            </a:pPr>
            <a:r>
              <a:rPr lang="hu-HU" sz="2400" u="heavy" spc="-15" dirty="0">
                <a:solidFill>
                  <a:srgbClr val="0000FF"/>
                </a:solidFill>
                <a:hlinkClick r:id="rId2"/>
              </a:rPr>
              <a:t>ht</a:t>
            </a:r>
            <a:r>
              <a:rPr lang="hu-HU" sz="2400" u="heavy" spc="-5" dirty="0">
                <a:solidFill>
                  <a:srgbClr val="0000FF"/>
                </a:solidFill>
                <a:hlinkClick r:id="rId2"/>
              </a:rPr>
              <a:t>tp</a:t>
            </a:r>
            <a:r>
              <a:rPr lang="hu-HU" sz="2400" u="heavy" spc="-10" dirty="0">
                <a:solidFill>
                  <a:srgbClr val="0000FF"/>
                </a:solidFill>
                <a:hlinkClick r:id="rId2"/>
              </a:rPr>
              <a:t>s:</a:t>
            </a:r>
            <a:r>
              <a:rPr lang="hu-HU" sz="2400" u="heavy" spc="-5" dirty="0">
                <a:solidFill>
                  <a:srgbClr val="0000FF"/>
                </a:solidFill>
                <a:hlinkClick r:id="rId2"/>
              </a:rPr>
              <a:t>/</a:t>
            </a:r>
            <a:r>
              <a:rPr lang="hu-HU" sz="2400" u="heavy" dirty="0">
                <a:solidFill>
                  <a:srgbClr val="0000FF"/>
                </a:solidFill>
                <a:hlinkClick r:id="rId2"/>
              </a:rPr>
              <a:t>/</a:t>
            </a:r>
            <a:r>
              <a:rPr lang="hu-HU" sz="2400" u="heavy" dirty="0" smtClean="0">
                <a:solidFill>
                  <a:srgbClr val="0000FF"/>
                </a:solidFill>
                <a:hlinkClick r:id="rId2"/>
              </a:rPr>
              <a:t>o</a:t>
            </a:r>
            <a:r>
              <a:rPr lang="hu-HU" sz="2400" u="heavy" spc="5" dirty="0" smtClean="0">
                <a:solidFill>
                  <a:srgbClr val="0000FF"/>
                </a:solidFill>
                <a:hlinkClick r:id="rId2"/>
              </a:rPr>
              <a:t>j</a:t>
            </a:r>
            <a:r>
              <a:rPr lang="hu-HU" sz="2400" u="heavy" spc="-15" dirty="0" smtClean="0">
                <a:solidFill>
                  <a:srgbClr val="0000FF"/>
                </a:solidFill>
                <a:hlinkClick r:id="rId2"/>
              </a:rPr>
              <a:t>k</a:t>
            </a:r>
            <a:r>
              <a:rPr lang="hu-HU" sz="2400" u="heavy" spc="-20" dirty="0" smtClean="0">
                <a:solidFill>
                  <a:srgbClr val="0000FF"/>
                </a:solidFill>
                <a:hlinkClick r:id="rId2"/>
              </a:rPr>
              <a:t>f</a:t>
            </a:r>
            <a:r>
              <a:rPr lang="hu-HU" sz="2400" u="heavy" spc="-15" dirty="0" smtClean="0">
                <a:solidFill>
                  <a:srgbClr val="0000FF"/>
                </a:solidFill>
                <a:hlinkClick r:id="rId2"/>
              </a:rPr>
              <a:t>.szgyf.go</a:t>
            </a:r>
            <a:r>
              <a:rPr lang="hu-HU" sz="2400" u="heavy" spc="-190" dirty="0" smtClean="0">
                <a:solidFill>
                  <a:srgbClr val="0000FF"/>
                </a:solidFill>
                <a:hlinkClick r:id="rId2"/>
              </a:rPr>
              <a:t>v</a:t>
            </a:r>
            <a:r>
              <a:rPr lang="hu-HU" sz="2400" u="heavy" dirty="0" smtClean="0">
                <a:solidFill>
                  <a:srgbClr val="0000FF"/>
                </a:solidFill>
                <a:hlinkClick r:id="rId2"/>
              </a:rPr>
              <a:t>.hu</a:t>
            </a:r>
            <a:endParaRPr lang="hu-HU" sz="2400" u="heavy" dirty="0" smtClean="0">
              <a:solidFill>
                <a:srgbClr val="0000FF"/>
              </a:solidFill>
            </a:endParaRPr>
          </a:p>
          <a:p>
            <a:pPr marL="12700" algn="just">
              <a:lnSpc>
                <a:spcPct val="100000"/>
              </a:lnSpc>
            </a:pPr>
            <a:r>
              <a:rPr lang="hu-HU" sz="2400" dirty="0" smtClean="0"/>
              <a:t>A regisztráció indításához, a felület bal oldalán található, „</a:t>
            </a:r>
            <a:r>
              <a:rPr lang="hu-HU" sz="2400" i="1" u="sng" dirty="0" smtClean="0"/>
              <a:t>Regisztráció indítása</a:t>
            </a:r>
            <a:r>
              <a:rPr lang="hu-HU" sz="2400" dirty="0" smtClean="0"/>
              <a:t>” gombra szükséges kattintani.</a:t>
            </a:r>
          </a:p>
          <a:p>
            <a:pPr marL="12700">
              <a:lnSpc>
                <a:spcPct val="100000"/>
              </a:lnSpc>
            </a:pPr>
            <a:endParaRPr lang="hu-HU" sz="2400" dirty="0"/>
          </a:p>
          <a:p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76200" y="2819400"/>
            <a:ext cx="8915400" cy="2963249"/>
            <a:chOff x="76200" y="2819400"/>
            <a:chExt cx="8915400" cy="2963249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1225" y="3830916"/>
              <a:ext cx="3000375" cy="1438275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4"/>
            <a:srcRect t="13210"/>
            <a:stretch/>
          </p:blipFill>
          <p:spPr>
            <a:xfrm>
              <a:off x="152400" y="3317457"/>
              <a:ext cx="5294745" cy="2465192"/>
            </a:xfrm>
            <a:prstGeom prst="rect">
              <a:avLst/>
            </a:prstGeom>
          </p:spPr>
        </p:pic>
        <p:cxnSp>
          <p:nvCxnSpPr>
            <p:cNvPr id="6" name="Egyenes összekötő nyíllal 5"/>
            <p:cNvCxnSpPr/>
            <p:nvPr/>
          </p:nvCxnSpPr>
          <p:spPr>
            <a:xfrm>
              <a:off x="2286000" y="2819400"/>
              <a:ext cx="4419600" cy="2057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zis 11"/>
            <p:cNvSpPr/>
            <p:nvPr/>
          </p:nvSpPr>
          <p:spPr>
            <a:xfrm>
              <a:off x="76200" y="3733800"/>
              <a:ext cx="838200" cy="533400"/>
            </a:xfrm>
            <a:prstGeom prst="ellipse">
              <a:avLst/>
            </a:prstGeom>
            <a:noFill/>
            <a:ln>
              <a:solidFill>
                <a:srgbClr val="EC9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14" name="Egyenes összekötő nyíllal 13"/>
            <p:cNvCxnSpPr>
              <a:stCxn id="12" idx="6"/>
            </p:cNvCxnSpPr>
            <p:nvPr/>
          </p:nvCxnSpPr>
          <p:spPr>
            <a:xfrm>
              <a:off x="914400" y="4000500"/>
              <a:ext cx="5029200" cy="7239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24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4373" y="198210"/>
            <a:ext cx="8195253" cy="553998"/>
          </a:xfrm>
        </p:spPr>
        <p:txBody>
          <a:bodyPr/>
          <a:lstStyle/>
          <a:p>
            <a:r>
              <a:rPr lang="hu-HU" sz="3600" dirty="0"/>
              <a:t>REGISZTRÁCIÓ INDÍTÁSA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1011386" y="2438400"/>
            <a:ext cx="7245926" cy="4424811"/>
            <a:chOff x="1011386" y="2438400"/>
            <a:chExt cx="7245926" cy="4424811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1011386" y="2438400"/>
              <a:ext cx="7245926" cy="4424811"/>
              <a:chOff x="1011386" y="2438400"/>
              <a:chExt cx="7245926" cy="4424811"/>
            </a:xfrm>
          </p:grpSpPr>
          <p:pic>
            <p:nvPicPr>
              <p:cNvPr id="4" name="Kép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74233" y="3048000"/>
                <a:ext cx="2565400" cy="3815211"/>
              </a:xfrm>
              <a:prstGeom prst="rect">
                <a:avLst/>
              </a:prstGeom>
            </p:spPr>
          </p:pic>
          <p:cxnSp>
            <p:nvCxnSpPr>
              <p:cNvPr id="10" name="Egyenes összekötő nyíllal 9"/>
              <p:cNvCxnSpPr/>
              <p:nvPr/>
            </p:nvCxnSpPr>
            <p:spPr>
              <a:xfrm flipH="1">
                <a:off x="7010400" y="2743200"/>
                <a:ext cx="1246912" cy="3657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gyenes összekötő nyíllal 11"/>
              <p:cNvCxnSpPr/>
              <p:nvPr/>
            </p:nvCxnSpPr>
            <p:spPr>
              <a:xfrm>
                <a:off x="5867400" y="2743200"/>
                <a:ext cx="152400" cy="3124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386" y="3124036"/>
                <a:ext cx="2514600" cy="3733964"/>
              </a:xfrm>
              <a:prstGeom prst="rect">
                <a:avLst/>
              </a:prstGeom>
            </p:spPr>
          </p:pic>
          <p:cxnSp>
            <p:nvCxnSpPr>
              <p:cNvPr id="18" name="Egyenes összekötő nyíllal 17"/>
              <p:cNvCxnSpPr/>
              <p:nvPr/>
            </p:nvCxnSpPr>
            <p:spPr>
              <a:xfrm flipH="1">
                <a:off x="3398987" y="2438400"/>
                <a:ext cx="1020613" cy="1752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nyíllal 18"/>
              <p:cNvCxnSpPr/>
              <p:nvPr/>
            </p:nvCxnSpPr>
            <p:spPr>
              <a:xfrm flipH="1">
                <a:off x="2268686" y="2438400"/>
                <a:ext cx="17314" cy="1066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Egyenes összekötő nyíllal 14"/>
            <p:cNvCxnSpPr/>
            <p:nvPr/>
          </p:nvCxnSpPr>
          <p:spPr>
            <a:xfrm flipH="1">
              <a:off x="6324600" y="2438400"/>
              <a:ext cx="1752600" cy="1752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30200" y="1339519"/>
            <a:ext cx="8483599" cy="1661993"/>
          </a:xfrm>
        </p:spPr>
        <p:txBody>
          <a:bodyPr/>
          <a:lstStyle/>
          <a:p>
            <a:pPr algn="just"/>
            <a:r>
              <a:rPr lang="hu-HU" dirty="0" smtClean="0"/>
              <a:t>A regisztráció indítása után, megjelenik az Adatvédelmi tájékoztató. A regisztráció megkezdése érdekében, az Adatvédelmi tájékoztatót szükséges elfogadni, az oldal alján található „</a:t>
            </a:r>
            <a:r>
              <a:rPr lang="hu-HU" i="1" dirty="0" smtClean="0"/>
              <a:t>Elfogadom</a:t>
            </a:r>
            <a:r>
              <a:rPr lang="hu-HU" dirty="0" smtClean="0"/>
              <a:t>” gombra kattintva. Ezután jelenik meg a regisztrációs felület. A </a:t>
            </a:r>
            <a:r>
              <a:rPr lang="hu-HU" u="sng" dirty="0" smtClean="0"/>
              <a:t>regisztrációs email cím</a:t>
            </a:r>
            <a:r>
              <a:rPr lang="hu-HU" dirty="0" smtClean="0"/>
              <a:t> és </a:t>
            </a:r>
            <a:r>
              <a:rPr lang="hu-HU" u="sng" dirty="0" smtClean="0"/>
              <a:t>jelszó</a:t>
            </a:r>
            <a:r>
              <a:rPr lang="hu-HU" dirty="0" smtClean="0"/>
              <a:t> megadása után, valamint a „</a:t>
            </a:r>
            <a:r>
              <a:rPr lang="hu-HU" i="1" u="sng" dirty="0" smtClean="0"/>
              <a:t>Pályázói regisztráció</a:t>
            </a:r>
            <a:r>
              <a:rPr lang="hu-HU" dirty="0" smtClean="0"/>
              <a:t>” kiválasztását követően, be kell írni a </a:t>
            </a:r>
            <a:r>
              <a:rPr lang="hu-HU" u="sng" dirty="0" smtClean="0"/>
              <a:t>képkódot</a:t>
            </a:r>
            <a:r>
              <a:rPr lang="hu-HU" dirty="0" smtClean="0"/>
              <a:t>, majd a „</a:t>
            </a:r>
            <a:r>
              <a:rPr lang="hu-HU" i="1" u="sng" dirty="0" smtClean="0"/>
              <a:t>Regisztrálás</a:t>
            </a:r>
            <a:r>
              <a:rPr lang="hu-HU" dirty="0" smtClean="0"/>
              <a:t>” gombra kell kattintani.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011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4373" y="198210"/>
            <a:ext cx="8195253" cy="553998"/>
          </a:xfrm>
        </p:spPr>
        <p:txBody>
          <a:bodyPr/>
          <a:lstStyle/>
          <a:p>
            <a:r>
              <a:rPr lang="hu-HU" sz="3600" dirty="0"/>
              <a:t>REGISZTRÁCIÓ INDÍTÁSA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30200" y="1339519"/>
            <a:ext cx="8483599" cy="3323987"/>
          </a:xfrm>
        </p:spPr>
        <p:txBody>
          <a:bodyPr/>
          <a:lstStyle/>
          <a:p>
            <a:pPr algn="just"/>
            <a:r>
              <a:rPr lang="hu-HU" dirty="0" smtClean="0"/>
              <a:t>Regisztrációja </a:t>
            </a:r>
            <a:r>
              <a:rPr lang="hu-HU" dirty="0"/>
              <a:t>véglegesítéseként kapni fog egy megerősítő </a:t>
            </a:r>
            <a:r>
              <a:rPr lang="hu-HU" dirty="0" smtClean="0"/>
              <a:t>e-mailt a megadott e-mail címére, </a:t>
            </a:r>
            <a:r>
              <a:rPr lang="hu-HU" dirty="0"/>
              <a:t>melyben az aktiváló linkre kattintva létrehozzuk felhasználói fiókját</a:t>
            </a:r>
            <a:r>
              <a:rPr lang="hu-HU" dirty="0" smtClean="0"/>
              <a:t>.</a:t>
            </a:r>
          </a:p>
          <a:p>
            <a:pPr algn="just"/>
            <a:r>
              <a:rPr lang="hu-HU" dirty="0"/>
              <a:t/>
            </a:r>
            <a:br>
              <a:rPr lang="hu-HU" dirty="0"/>
            </a:br>
            <a:r>
              <a:rPr lang="hu-HU" b="1" dirty="0">
                <a:solidFill>
                  <a:srgbClr val="FF0000"/>
                </a:solidFill>
              </a:rPr>
              <a:t>Amennyiben egy órán belül nem érkezik </a:t>
            </a:r>
            <a:r>
              <a:rPr lang="hu-HU" b="1" dirty="0" smtClean="0">
                <a:solidFill>
                  <a:srgbClr val="FF0000"/>
                </a:solidFill>
              </a:rPr>
              <a:t>meg </a:t>
            </a:r>
            <a:r>
              <a:rPr lang="hu-HU" b="1" dirty="0">
                <a:solidFill>
                  <a:srgbClr val="FF0000"/>
                </a:solidFill>
              </a:rPr>
              <a:t>e-mail fiókjába az aktiváló linket tartalmazó rendszerüzenet, kérjük vegye fel a kapcsolatot munkatársainkkal az </a:t>
            </a:r>
            <a:r>
              <a:rPr lang="hu-HU" b="1" u="sng" dirty="0" smtClean="0">
                <a:solidFill>
                  <a:srgbClr val="FF0000"/>
                </a:solidFill>
              </a:rPr>
              <a:t>ojkf@szgyf.gov.hu</a:t>
            </a:r>
            <a:r>
              <a:rPr lang="hu-HU" b="1" dirty="0" smtClean="0">
                <a:solidFill>
                  <a:srgbClr val="FF0000"/>
                </a:solidFill>
              </a:rPr>
              <a:t> e-mail </a:t>
            </a:r>
            <a:r>
              <a:rPr lang="hu-HU" b="1" dirty="0">
                <a:solidFill>
                  <a:srgbClr val="FF0000"/>
                </a:solidFill>
              </a:rPr>
              <a:t>címen</a:t>
            </a:r>
            <a:r>
              <a:rPr lang="hu-HU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hu-HU" b="1" dirty="0">
                <a:solidFill>
                  <a:srgbClr val="FF0000"/>
                </a:solidFill>
              </a:rPr>
              <a:t/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b="1" dirty="0">
                <a:solidFill>
                  <a:srgbClr val="FF0000"/>
                </a:solidFill>
              </a:rPr>
              <a:t>Az üzenetet a regisztráció során megjelölt e-mail fiókból küldje, a tárgyban a következőt megjelölve: "OJKF link hiba</a:t>
            </a:r>
            <a:r>
              <a:rPr lang="hu-HU" b="1" dirty="0" smtClean="0">
                <a:solidFill>
                  <a:srgbClr val="FF0000"/>
                </a:solidFill>
              </a:rPr>
              <a:t>".</a:t>
            </a:r>
          </a:p>
          <a:p>
            <a:pPr algn="just"/>
            <a:endParaRPr lang="hu-HU" b="1" dirty="0" smtClean="0">
              <a:solidFill>
                <a:srgbClr val="FF0000"/>
              </a:solidFill>
            </a:endParaRPr>
          </a:p>
          <a:p>
            <a:pPr algn="just"/>
            <a:r>
              <a:rPr lang="hu-HU" dirty="0" smtClean="0"/>
              <a:t>Ha megtörtént a regisztráció aktiválása, a bal oldalon található „</a:t>
            </a:r>
            <a:r>
              <a:rPr lang="hu-HU" i="1" u="sng" dirty="0" smtClean="0"/>
              <a:t>Vissza a bejelentkező oldalra</a:t>
            </a:r>
            <a:r>
              <a:rPr lang="hu-HU" dirty="0" smtClean="0"/>
              <a:t>” gomb megnyomásával, lehetősége nyílik belépni felületére.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6" y="4800600"/>
            <a:ext cx="2981325" cy="1866900"/>
          </a:xfrm>
          <a:prstGeom prst="rect">
            <a:avLst/>
          </a:prstGeom>
        </p:spPr>
      </p:pic>
      <p:cxnSp>
        <p:nvCxnSpPr>
          <p:cNvPr id="6" name="Egyenes összekötő nyíllal 5"/>
          <p:cNvCxnSpPr/>
          <p:nvPr/>
        </p:nvCxnSpPr>
        <p:spPr>
          <a:xfrm>
            <a:off x="1447800" y="4663506"/>
            <a:ext cx="2057400" cy="16610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2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298" y="440414"/>
            <a:ext cx="27184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95500" algn="l"/>
              </a:tabLst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ELÉRÉSI	ÚT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255" y="1440206"/>
            <a:ext cx="688975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ü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kezdő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következő li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ken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érhető*:</a:t>
            </a:r>
          </a:p>
          <a:p>
            <a:pPr marL="12700">
              <a:lnSpc>
                <a:spcPct val="100000"/>
              </a:lnSpc>
            </a:pPr>
            <a:r>
              <a:rPr sz="2400" u="heavy" spc="-15" dirty="0">
                <a:solidFill>
                  <a:srgbClr val="0000FF"/>
                </a:solidFill>
                <a:latin typeface="Arial"/>
                <a:cs typeface="Arial"/>
              </a:rPr>
              <a:t>ht</a:t>
            </a:r>
            <a:r>
              <a:rPr sz="2400" u="heavy" spc="-5" dirty="0">
                <a:solidFill>
                  <a:srgbClr val="0000FF"/>
                </a:solidFill>
                <a:latin typeface="Arial"/>
                <a:cs typeface="Arial"/>
              </a:rPr>
              <a:t>tp</a:t>
            </a:r>
            <a:r>
              <a:rPr sz="2400" u="heavy" spc="-10" dirty="0">
                <a:solidFill>
                  <a:srgbClr val="0000FF"/>
                </a:solidFill>
                <a:latin typeface="Arial"/>
                <a:cs typeface="Arial"/>
              </a:rPr>
              <a:t>s:</a:t>
            </a:r>
            <a:r>
              <a:rPr sz="2400" u="heavy" spc="-5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400" u="heavy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400" u="heavy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u="heavy" spc="5" dirty="0" smtClean="0">
                <a:solidFill>
                  <a:srgbClr val="0000FF"/>
                </a:solidFill>
                <a:latin typeface="Arial"/>
                <a:cs typeface="Arial"/>
              </a:rPr>
              <a:t>j</a:t>
            </a:r>
            <a:r>
              <a:rPr sz="2400" u="heavy" spc="-15" dirty="0" smtClean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400" u="heavy" spc="-20" dirty="0" smtClean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400" u="heavy" spc="-15" dirty="0" smtClean="0">
                <a:solidFill>
                  <a:srgbClr val="0000FF"/>
                </a:solidFill>
                <a:latin typeface="Arial"/>
                <a:cs typeface="Arial"/>
              </a:rPr>
              <a:t>.szgyf.go</a:t>
            </a:r>
            <a:r>
              <a:rPr sz="2400" u="heavy" spc="-190" dirty="0" smtClean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2400" u="heavy" dirty="0" smtClean="0">
                <a:solidFill>
                  <a:srgbClr val="0000FF"/>
                </a:solidFill>
                <a:latin typeface="Arial"/>
                <a:cs typeface="Arial"/>
              </a:rPr>
              <a:t>.hu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637" y="6299394"/>
            <a:ext cx="708469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OS!</a:t>
            </a:r>
            <a:r>
              <a:rPr sz="14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Az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oldal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használa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á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oz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indenképp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Google</a:t>
            </a: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hro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böngés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400" spc="-15" dirty="0">
                <a:solidFill>
                  <a:srgbClr val="FF0000"/>
                </a:solidFill>
                <a:latin typeface="Arial"/>
                <a:cs typeface="Arial"/>
              </a:rPr>
              <a:t>ő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használd!</a:t>
            </a:r>
            <a:endParaRPr sz="1400" dirty="0">
              <a:latin typeface="Arial"/>
              <a:cs typeface="Arial"/>
            </a:endParaRPr>
          </a:p>
          <a:p>
            <a:pPr marL="2222500">
              <a:lnSpc>
                <a:spcPct val="100000"/>
              </a:lnSpc>
            </a:pP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Aj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á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nlott</a:t>
            </a:r>
            <a:r>
              <a:rPr sz="14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20" dirty="0" err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400" dirty="0" err="1">
                <a:solidFill>
                  <a:srgbClr val="FF0000"/>
                </a:solidFill>
                <a:latin typeface="Arial"/>
                <a:cs typeface="Arial"/>
              </a:rPr>
              <a:t>erzió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hu-HU" sz="1400" spc="-10" dirty="0" smtClean="0">
                <a:solidFill>
                  <a:srgbClr val="FF0000"/>
                </a:solidFill>
                <a:latin typeface="Arial"/>
                <a:cs typeface="Arial"/>
              </a:rPr>
              <a:t>67</a:t>
            </a:r>
            <a:r>
              <a:rPr sz="1400" dirty="0" smtClean="0">
                <a:solidFill>
                  <a:srgbClr val="FF0000"/>
                </a:solidFill>
                <a:latin typeface="Arial"/>
                <a:cs typeface="Arial"/>
              </a:rPr>
              <a:t>.0.</a:t>
            </a:r>
            <a:r>
              <a:rPr sz="1400" spc="-1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hu-HU" sz="1400" spc="-10" dirty="0" smtClean="0">
                <a:solidFill>
                  <a:srgbClr val="FF0000"/>
                </a:solidFill>
                <a:latin typeface="Arial"/>
                <a:cs typeface="Arial"/>
              </a:rPr>
              <a:t>396</a:t>
            </a:r>
            <a:r>
              <a:rPr sz="1400" dirty="0" smtClean="0">
                <a:solidFill>
                  <a:srgbClr val="FF0000"/>
                </a:solidFill>
                <a:latin typeface="Arial"/>
                <a:cs typeface="Arial"/>
              </a:rPr>
              <a:t>.6</a:t>
            </a:r>
            <a:r>
              <a:rPr lang="hu-HU" sz="14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400" spc="-4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agy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m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ag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sab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954" y="2250067"/>
            <a:ext cx="4062059" cy="4038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84455">
              <a:lnSpc>
                <a:spcPct val="100000"/>
              </a:lnSpc>
            </a:pPr>
            <a:r>
              <a:rPr sz="3600" dirty="0"/>
              <a:t>BELÉPÉS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35963" y="1465376"/>
            <a:ext cx="630174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lang="hu-HU" dirty="0" smtClean="0">
                <a:latin typeface="Arial"/>
                <a:cs typeface="Arial"/>
              </a:rPr>
              <a:t>Írja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 err="1">
                <a:latin typeface="Arial"/>
                <a:cs typeface="Arial"/>
              </a:rPr>
              <a:t>b</a:t>
            </a:r>
            <a:r>
              <a:rPr sz="1800" spc="-10" dirty="0" err="1">
                <a:latin typeface="Arial"/>
                <a:cs typeface="Arial"/>
              </a:rPr>
              <a:t>e</a:t>
            </a:r>
            <a:r>
              <a:rPr sz="1800" dirty="0" err="1">
                <a:latin typeface="Arial"/>
                <a:cs typeface="Arial"/>
              </a:rPr>
              <a:t>l</a:t>
            </a:r>
            <a:r>
              <a:rPr sz="1800" spc="-10" dirty="0" err="1">
                <a:latin typeface="Arial"/>
                <a:cs typeface="Arial"/>
              </a:rPr>
              <a:t>é</a:t>
            </a:r>
            <a:r>
              <a:rPr sz="1800" dirty="0" err="1">
                <a:latin typeface="Arial"/>
                <a:cs typeface="Arial"/>
              </a:rPr>
              <a:t>p</a:t>
            </a:r>
            <a:r>
              <a:rPr sz="1800" spc="-10" dirty="0" err="1">
                <a:latin typeface="Arial"/>
                <a:cs typeface="Arial"/>
              </a:rPr>
              <a:t>é</a:t>
            </a:r>
            <a:r>
              <a:rPr sz="1800" dirty="0" err="1">
                <a:latin typeface="Arial"/>
                <a:cs typeface="Arial"/>
              </a:rPr>
              <a:t>si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lang="hu-HU" b="1" spc="-5" dirty="0">
                <a:latin typeface="Arial"/>
                <a:cs typeface="Arial"/>
              </a:rPr>
              <a:t>E</a:t>
            </a:r>
            <a:r>
              <a:rPr sz="1800" b="1" dirty="0" smtClean="0">
                <a:latin typeface="Arial"/>
                <a:cs typeface="Arial"/>
              </a:rPr>
              <a:t>-</a:t>
            </a:r>
            <a:r>
              <a:rPr sz="1800" b="1" spc="-5" dirty="0" smtClean="0">
                <a:latin typeface="Arial"/>
                <a:cs typeface="Arial"/>
              </a:rPr>
              <a:t>m</a:t>
            </a:r>
            <a:r>
              <a:rPr sz="1800" b="1" spc="-10" dirty="0" smtClean="0">
                <a:latin typeface="Arial"/>
                <a:cs typeface="Arial"/>
              </a:rPr>
              <a:t>a</a:t>
            </a:r>
            <a:r>
              <a:rPr sz="1800" b="1" spc="-5" dirty="0" smtClean="0">
                <a:latin typeface="Arial"/>
                <a:cs typeface="Arial"/>
              </a:rPr>
              <a:t>il</a:t>
            </a:r>
            <a:r>
              <a:rPr sz="1800" b="1" spc="60" dirty="0" smtClean="0">
                <a:latin typeface="Times New Roman"/>
                <a:cs typeface="Times New Roman"/>
              </a:rPr>
              <a:t> </a:t>
            </a:r>
            <a:r>
              <a:rPr lang="hu-HU" b="1" dirty="0" smtClean="0">
                <a:latin typeface="Arial"/>
                <a:cs typeface="Arial"/>
              </a:rPr>
              <a:t>címét</a:t>
            </a:r>
            <a:r>
              <a:rPr sz="1800" b="1" spc="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s 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zzá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tartozó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dirty="0" err="1" smtClean="0">
                <a:latin typeface="Arial"/>
                <a:cs typeface="Arial"/>
              </a:rPr>
              <a:t>jelszót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lang="hu-HU" dirty="0" smtClean="0">
                <a:latin typeface="Arial"/>
                <a:cs typeface="Arial"/>
              </a:rPr>
              <a:t>Válassza ki a </a:t>
            </a:r>
            <a:r>
              <a:rPr lang="hu-HU" b="1" dirty="0" smtClean="0">
                <a:latin typeface="Arial"/>
                <a:cs typeface="Arial"/>
              </a:rPr>
              <a:t>„Pályázói belépés” </a:t>
            </a:r>
            <a:r>
              <a:rPr lang="hu-HU" dirty="0" smtClean="0">
                <a:latin typeface="Arial"/>
                <a:cs typeface="Arial"/>
              </a:rPr>
              <a:t>lehetőséget</a:t>
            </a:r>
          </a:p>
          <a:p>
            <a:pPr marL="355600" indent="-342900">
              <a:buFont typeface="Arial"/>
              <a:buAutoNum type="arabicPeriod"/>
              <a:tabLst>
                <a:tab pos="355600" algn="l"/>
              </a:tabLst>
            </a:pPr>
            <a:r>
              <a:rPr lang="hu-HU" dirty="0" smtClean="0">
                <a:latin typeface="Arial"/>
                <a:cs typeface="Arial"/>
              </a:rPr>
              <a:t>Írja </a:t>
            </a:r>
            <a:r>
              <a:rPr lang="hu-HU" spc="-5" dirty="0">
                <a:latin typeface="Arial"/>
                <a:cs typeface="Arial"/>
              </a:rPr>
              <a:t>b</a:t>
            </a:r>
            <a:r>
              <a:rPr lang="hu-HU" dirty="0">
                <a:latin typeface="Arial"/>
                <a:cs typeface="Arial"/>
              </a:rPr>
              <a:t>e</a:t>
            </a:r>
            <a:r>
              <a:rPr lang="hu-HU" spc="45" dirty="0">
                <a:latin typeface="Times New Roman"/>
                <a:cs typeface="Times New Roman"/>
              </a:rPr>
              <a:t> </a:t>
            </a:r>
            <a:r>
              <a:rPr lang="hu-HU" dirty="0">
                <a:latin typeface="Arial"/>
                <a:cs typeface="Arial"/>
              </a:rPr>
              <a:t>a</a:t>
            </a:r>
            <a:r>
              <a:rPr lang="hu-HU" spc="50" dirty="0">
                <a:latin typeface="Times New Roman"/>
                <a:cs typeface="Times New Roman"/>
              </a:rPr>
              <a:t> </a:t>
            </a:r>
            <a:r>
              <a:rPr lang="hu-HU" b="1" dirty="0" smtClean="0">
                <a:latin typeface="Arial"/>
                <a:cs typeface="Arial"/>
              </a:rPr>
              <a:t>k</a:t>
            </a:r>
            <a:r>
              <a:rPr lang="hu-HU" b="1" spc="-10" dirty="0" smtClean="0">
                <a:latin typeface="Arial"/>
                <a:cs typeface="Arial"/>
              </a:rPr>
              <a:t>é</a:t>
            </a:r>
            <a:r>
              <a:rPr lang="hu-HU" b="1" dirty="0" smtClean="0">
                <a:latin typeface="Arial"/>
                <a:cs typeface="Arial"/>
              </a:rPr>
              <a:t>pkó</a:t>
            </a:r>
            <a:r>
              <a:rPr lang="hu-HU" b="1" spc="5" dirty="0" smtClean="0">
                <a:latin typeface="Arial"/>
                <a:cs typeface="Arial"/>
              </a:rPr>
              <a:t>d</a:t>
            </a:r>
            <a:r>
              <a:rPr lang="hu-HU" b="1" dirty="0" smtClean="0">
                <a:latin typeface="Arial"/>
                <a:cs typeface="Arial"/>
              </a:rPr>
              <a:t>ot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lang="hu-HU" dirty="0" smtClean="0">
                <a:latin typeface="Arial"/>
                <a:cs typeface="Arial"/>
              </a:rPr>
              <a:t>Kattintson</a:t>
            </a:r>
            <a:r>
              <a:rPr sz="1800" spc="6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„</a:t>
            </a:r>
            <a:r>
              <a:rPr sz="1800" b="1" spc="-10" dirty="0">
                <a:latin typeface="Arial"/>
                <a:cs typeface="Arial"/>
              </a:rPr>
              <a:t>Be</a:t>
            </a:r>
            <a:r>
              <a:rPr sz="1800" b="1" dirty="0">
                <a:latin typeface="Arial"/>
                <a:cs typeface="Arial"/>
              </a:rPr>
              <a:t>lép</a:t>
            </a:r>
            <a:r>
              <a:rPr sz="1800" b="1" spc="-10" dirty="0">
                <a:latin typeface="Arial"/>
                <a:cs typeface="Arial"/>
              </a:rPr>
              <a:t>és</a:t>
            </a:r>
            <a:r>
              <a:rPr sz="1800" b="1" dirty="0">
                <a:latin typeface="Arial"/>
                <a:cs typeface="Arial"/>
              </a:rPr>
              <a:t>” </a:t>
            </a:r>
            <a:r>
              <a:rPr sz="1800" spc="-10" dirty="0">
                <a:latin typeface="Arial"/>
                <a:cs typeface="Arial"/>
              </a:rPr>
              <a:t>go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ra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1783992" y="2610536"/>
            <a:ext cx="4633097" cy="3817678"/>
            <a:chOff x="1783992" y="2610536"/>
            <a:chExt cx="4633097" cy="3817678"/>
          </a:xfrm>
        </p:grpSpPr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26909" y="2610536"/>
              <a:ext cx="3690180" cy="3654001"/>
            </a:xfrm>
            <a:prstGeom prst="rect">
              <a:avLst/>
            </a:prstGeom>
          </p:spPr>
        </p:pic>
        <p:grpSp>
          <p:nvGrpSpPr>
            <p:cNvPr id="16" name="Csoportba foglalás 15"/>
            <p:cNvGrpSpPr/>
            <p:nvPr/>
          </p:nvGrpSpPr>
          <p:grpSpPr>
            <a:xfrm>
              <a:off x="1790919" y="2962618"/>
              <a:ext cx="935990" cy="734695"/>
              <a:chOff x="1691639" y="3150108"/>
              <a:chExt cx="935990" cy="734695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1691639" y="3150108"/>
                <a:ext cx="935990" cy="734695"/>
              </a:xfrm>
              <a:custGeom>
                <a:avLst/>
                <a:gdLst/>
                <a:ahLst/>
                <a:cxnLst/>
                <a:rect l="l" t="t" r="r" b="b"/>
                <a:pathLst>
                  <a:path w="935989" h="734695">
                    <a:moveTo>
                      <a:pt x="568451" y="0"/>
                    </a:moveTo>
                    <a:lnTo>
                      <a:pt x="568451" y="183641"/>
                    </a:lnTo>
                    <a:lnTo>
                      <a:pt x="0" y="183641"/>
                    </a:lnTo>
                    <a:lnTo>
                      <a:pt x="0" y="550925"/>
                    </a:lnTo>
                    <a:lnTo>
                      <a:pt x="568451" y="550925"/>
                    </a:lnTo>
                    <a:lnTo>
                      <a:pt x="568451" y="734567"/>
                    </a:lnTo>
                    <a:lnTo>
                      <a:pt x="935735" y="367283"/>
                    </a:lnTo>
                    <a:lnTo>
                      <a:pt x="568451" y="0"/>
                    </a:lnTo>
                    <a:close/>
                  </a:path>
                </a:pathLst>
              </a:custGeom>
              <a:solidFill>
                <a:srgbClr val="2248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 txBox="1"/>
              <p:nvPr/>
            </p:nvSpPr>
            <p:spPr>
              <a:xfrm>
                <a:off x="1960627" y="3405183"/>
                <a:ext cx="215265" cy="25463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8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1.</a:t>
                </a:r>
                <a:endParaRPr sz="18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5" name="Csoportba foglalás 14"/>
            <p:cNvGrpSpPr/>
            <p:nvPr/>
          </p:nvGrpSpPr>
          <p:grpSpPr>
            <a:xfrm>
              <a:off x="1790919" y="3739939"/>
              <a:ext cx="935990" cy="734695"/>
              <a:chOff x="1688592" y="3884875"/>
              <a:chExt cx="935990" cy="734695"/>
            </a:xfrm>
          </p:grpSpPr>
          <p:sp>
            <p:nvSpPr>
              <p:cNvPr id="10" name="object 5"/>
              <p:cNvSpPr/>
              <p:nvPr/>
            </p:nvSpPr>
            <p:spPr>
              <a:xfrm>
                <a:off x="1688592" y="3884875"/>
                <a:ext cx="935990" cy="734695"/>
              </a:xfrm>
              <a:custGeom>
                <a:avLst/>
                <a:gdLst/>
                <a:ahLst/>
                <a:cxnLst/>
                <a:rect l="l" t="t" r="r" b="b"/>
                <a:pathLst>
                  <a:path w="935989" h="734695">
                    <a:moveTo>
                      <a:pt x="568451" y="0"/>
                    </a:moveTo>
                    <a:lnTo>
                      <a:pt x="568451" y="183641"/>
                    </a:lnTo>
                    <a:lnTo>
                      <a:pt x="0" y="183641"/>
                    </a:lnTo>
                    <a:lnTo>
                      <a:pt x="0" y="550925"/>
                    </a:lnTo>
                    <a:lnTo>
                      <a:pt x="568451" y="550925"/>
                    </a:lnTo>
                    <a:lnTo>
                      <a:pt x="568451" y="734567"/>
                    </a:lnTo>
                    <a:lnTo>
                      <a:pt x="935735" y="367283"/>
                    </a:lnTo>
                    <a:lnTo>
                      <a:pt x="568451" y="0"/>
                    </a:lnTo>
                    <a:close/>
                  </a:path>
                </a:pathLst>
              </a:custGeom>
              <a:solidFill>
                <a:srgbClr val="2248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7"/>
              <p:cNvSpPr txBox="1"/>
              <p:nvPr/>
            </p:nvSpPr>
            <p:spPr>
              <a:xfrm>
                <a:off x="1957580" y="4139950"/>
                <a:ext cx="215265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hu-HU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2</a:t>
                </a:r>
                <a:r>
                  <a:rPr sz="1800" b="1" spc="-1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.</a:t>
                </a:r>
                <a:endParaRPr sz="18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" name="Csoportba foglalás 13"/>
            <p:cNvGrpSpPr/>
            <p:nvPr/>
          </p:nvGrpSpPr>
          <p:grpSpPr>
            <a:xfrm>
              <a:off x="2868947" y="4437536"/>
              <a:ext cx="935990" cy="734695"/>
              <a:chOff x="3498216" y="3807835"/>
              <a:chExt cx="935990" cy="734695"/>
            </a:xfrm>
          </p:grpSpPr>
          <p:sp>
            <p:nvSpPr>
              <p:cNvPr id="12" name="object 5"/>
              <p:cNvSpPr/>
              <p:nvPr/>
            </p:nvSpPr>
            <p:spPr>
              <a:xfrm>
                <a:off x="3498216" y="3807835"/>
                <a:ext cx="935990" cy="734695"/>
              </a:xfrm>
              <a:custGeom>
                <a:avLst/>
                <a:gdLst/>
                <a:ahLst/>
                <a:cxnLst/>
                <a:rect l="l" t="t" r="r" b="b"/>
                <a:pathLst>
                  <a:path w="935989" h="734695">
                    <a:moveTo>
                      <a:pt x="568451" y="0"/>
                    </a:moveTo>
                    <a:lnTo>
                      <a:pt x="568451" y="183641"/>
                    </a:lnTo>
                    <a:lnTo>
                      <a:pt x="0" y="183641"/>
                    </a:lnTo>
                    <a:lnTo>
                      <a:pt x="0" y="550925"/>
                    </a:lnTo>
                    <a:lnTo>
                      <a:pt x="568451" y="550925"/>
                    </a:lnTo>
                    <a:lnTo>
                      <a:pt x="568451" y="734567"/>
                    </a:lnTo>
                    <a:lnTo>
                      <a:pt x="935735" y="367283"/>
                    </a:lnTo>
                    <a:lnTo>
                      <a:pt x="568451" y="0"/>
                    </a:lnTo>
                    <a:close/>
                  </a:path>
                </a:pathLst>
              </a:custGeom>
              <a:solidFill>
                <a:srgbClr val="2248A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7"/>
              <p:cNvSpPr txBox="1"/>
              <p:nvPr/>
            </p:nvSpPr>
            <p:spPr>
              <a:xfrm>
                <a:off x="3767204" y="4062910"/>
                <a:ext cx="215265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hu-HU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3</a:t>
                </a:r>
                <a:r>
                  <a:rPr sz="1800" b="1" spc="-1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.</a:t>
                </a:r>
                <a:endParaRPr sz="18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8" name="object 5"/>
            <p:cNvSpPr/>
            <p:nvPr/>
          </p:nvSpPr>
          <p:spPr>
            <a:xfrm>
              <a:off x="1783992" y="5693519"/>
              <a:ext cx="935990" cy="734695"/>
            </a:xfrm>
            <a:custGeom>
              <a:avLst/>
              <a:gdLst/>
              <a:ahLst/>
              <a:cxnLst/>
              <a:rect l="l" t="t" r="r" b="b"/>
              <a:pathLst>
                <a:path w="935989" h="734695">
                  <a:moveTo>
                    <a:pt x="568451" y="0"/>
                  </a:moveTo>
                  <a:lnTo>
                    <a:pt x="568451" y="183641"/>
                  </a:lnTo>
                  <a:lnTo>
                    <a:pt x="0" y="183641"/>
                  </a:lnTo>
                  <a:lnTo>
                    <a:pt x="0" y="550925"/>
                  </a:lnTo>
                  <a:lnTo>
                    <a:pt x="568451" y="550925"/>
                  </a:lnTo>
                  <a:lnTo>
                    <a:pt x="568451" y="734567"/>
                  </a:lnTo>
                  <a:lnTo>
                    <a:pt x="935735" y="367283"/>
                  </a:lnTo>
                  <a:lnTo>
                    <a:pt x="568451" y="0"/>
                  </a:lnTo>
                  <a:close/>
                </a:path>
              </a:pathLst>
            </a:custGeom>
            <a:solidFill>
              <a:srgbClr val="2248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/>
            <p:cNvSpPr txBox="1"/>
            <p:nvPr/>
          </p:nvSpPr>
          <p:spPr>
            <a:xfrm>
              <a:off x="2052980" y="5948594"/>
              <a:ext cx="21526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hu-HU" b="1" spc="-10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r>
                <a:rPr sz="1800" b="1" spc="-10" dirty="0" smtClean="0">
                  <a:solidFill>
                    <a:srgbClr val="FFFFFF"/>
                  </a:solidFill>
                  <a:latin typeface="Arial"/>
                  <a:cs typeface="Arial"/>
                </a:rPr>
                <a:t>.</a:t>
              </a:r>
              <a:endParaRPr sz="18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3" y="198210"/>
            <a:ext cx="8195253" cy="798566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dirty="0" smtClean="0"/>
              <a:t>FŐOLDAL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28015" y="2636519"/>
            <a:ext cx="8860535" cy="3625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zövegdoboz 4"/>
          <p:cNvSpPr txBox="1"/>
          <p:nvPr/>
        </p:nvSpPr>
        <p:spPr>
          <a:xfrm>
            <a:off x="533400" y="152399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rendszer használatához szükséges jelölések jelentéséről szóló leírást a Főoldalon olvashatja el.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3" y="198210"/>
            <a:ext cx="8195253" cy="798566"/>
          </a:xfrm>
          <a:prstGeom prst="rect">
            <a:avLst/>
          </a:prstGeom>
        </p:spPr>
        <p:txBody>
          <a:bodyPr vert="horz" wrap="square" lIns="0" tIns="24220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u-HU" sz="3600" dirty="0" smtClean="0"/>
              <a:t>FŐOLDAL</a:t>
            </a:r>
            <a:endParaRPr sz="3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3400" y="1523999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vezetőképzés II. Felhívás leírását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Főoldalon olvashatja el.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2395499"/>
            <a:ext cx="7772401" cy="39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6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965</Words>
  <Application>Microsoft Office PowerPoint</Application>
  <PresentationFormat>Diavetítés a képernyőre (4:3 oldalarány)</PresentationFormat>
  <Paragraphs>109</Paragraphs>
  <Slides>22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PowerPoint-bemutató</vt:lpstr>
      <vt:lpstr>TARTALOM</vt:lpstr>
      <vt:lpstr>REGISZTRÁCIÓ INDÍTÁSA</vt:lpstr>
      <vt:lpstr>REGISZTRÁCIÓ INDÍTÁSA</vt:lpstr>
      <vt:lpstr>REGISZTRÁCIÓ INDÍTÁSA</vt:lpstr>
      <vt:lpstr>PowerPoint-bemutató</vt:lpstr>
      <vt:lpstr>BELÉPÉS</vt:lpstr>
      <vt:lpstr>FŐOLDAL</vt:lpstr>
      <vt:lpstr>FŐOLDAL</vt:lpstr>
      <vt:lpstr>PowerPoint-bemutató</vt:lpstr>
      <vt:lpstr>PowerPoint-bemutató</vt:lpstr>
      <vt:lpstr>LEVELEZÉS</vt:lpstr>
      <vt:lpstr>ADATVÉDELMI TÁJÉKOZTATÓ</vt:lpstr>
      <vt:lpstr>SAJÁT ADATOK_1</vt:lpstr>
      <vt:lpstr>SAJÁT ADATOK_2</vt:lpstr>
      <vt:lpstr>SAJÁT ADATOK_3</vt:lpstr>
      <vt:lpstr>SAJÁT ADATOK_4</vt:lpstr>
      <vt:lpstr>SAJÁT ADATOK_5</vt:lpstr>
      <vt:lpstr>SAJÁT ADATOK_6</vt:lpstr>
      <vt:lpstr>ADATEGYEZŐSÉGI NYILATKOZAT</vt:lpstr>
      <vt:lpstr>JELSZÓ MEGVÁLTOZTATÁSA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szabo.peter</cp:lastModifiedBy>
  <cp:revision>85</cp:revision>
  <dcterms:created xsi:type="dcterms:W3CDTF">2019-03-01T10:11:19Z</dcterms:created>
  <dcterms:modified xsi:type="dcterms:W3CDTF">2020-01-21T13:24:38Z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2019-03-01T00:00:00Z</vt:filetime>
  </property>
  <property fmtid="{D5CDD505-2E9C-101B-9397-08002B2CF9AE}" pid="3" name="LastSaved">
    <vt:filetime>2019-03-01T00:00:00Z</vt:filetime>
  </property>
</Properties>
</file>